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</p:sldIdLst>
  <p:sldSz cx="9144000" cy="6858000" type="screen4x3"/>
  <p:notesSz cx="6858000" cy="9144000"/>
  <p:embeddedFontLst>
    <p:embeddedFont>
      <p:font typeface="Noto Sans Symbols" pitchFamily="2" charset="0"/>
      <p:regular r:id="rId144"/>
      <p:bold r:id="rId1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0" roundtripDataSignature="AMtx7mgJ7VfiAHloGJo0QPcpLpH/dY7k1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usanna König" initials="" lastIdx="10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0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58"/>
  </p:normalViewPr>
  <p:slideViewPr>
    <p:cSldViewPr snapToGrid="0">
      <p:cViewPr varScale="1">
        <p:scale>
          <a:sx n="116" d="100"/>
          <a:sy n="116" d="100"/>
        </p:scale>
        <p:origin x="40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customschemas.google.com/relationships/presentationmetadata" Target="metadata"/><Relationship Id="rId155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commentAuthors" Target="commentAuthor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theme" Target="theme/theme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font" Target="fonts/font1.fntdata"/><Relationship Id="rId90" Type="http://schemas.openxmlformats.org/officeDocument/2006/relationships/slide" Target="slides/slide8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p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9" name="Google Shape;1639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p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8" name="Google Shape;1648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7" name="Google Shape;1657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p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7" name="Google Shape;1667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6" name="Google Shape;1676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p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5" name="Google Shape;1685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p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2" name="Google Shape;1702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Google Shape;1711;p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2" name="Google Shape;1712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Google Shape;1720;p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1" name="Google Shape;1721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8" name="Google Shape;1728;p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9" name="Google Shape;1729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9" name="Google Shape;1739;p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9" name="Google Shape;1749;p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p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9" name="Google Shape;1759;p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Google Shape;1768;p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9" name="Google Shape;1769;p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p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8" name="Google Shape;1778;p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7" name="Google Shape;1787;p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8" name="Google Shape;1788;p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7" name="Google Shape;1797;p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8" name="Google Shape;1798;p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7" name="Google Shape;1807;p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8" name="Google Shape;1808;p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7" name="Google Shape;1817;p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8" name="Google Shape;1818;p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" name="Google Shape;1827;p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8" name="Google Shape;1828;p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p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8" name="Google Shape;1848;p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p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8" name="Google Shape;1868;p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p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9" name="Google Shape;1889;p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0" name="Google Shape;1910;p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8" name="Google Shape;1918;p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p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9" name="Google Shape;1939;p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Google Shape;1959;p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0" name="Google Shape;1960;p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2" name="Google Shape;1972;p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3" name="Google Shape;1973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2" name="Google Shape;1992;p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3" name="Google Shape;1993;p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p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3" name="Google Shape;2013;p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p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4" name="Google Shape;2034;p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p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055" name="Google Shape;2055;p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6" name="Google Shape;2056;p132:notes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132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p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075" name="Google Shape;2075;p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6" name="Google Shape;2076;p133:notes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133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5" name="Google Shape;2095;p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096" name="Google Shape;2096;p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7" name="Google Shape;2097;p134:notes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134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Google Shape;2115;p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116" name="Google Shape;2116;p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7" name="Google Shape;2117;p135:notes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135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p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137" name="Google Shape;2137;p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8" name="Google Shape;2138;p136:notes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136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6" name="Google Shape;2156;p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7" name="Google Shape;2157;p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Google Shape;2176;p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7" name="Google Shape;2177;p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7" name="Google Shape;2197;p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8" name="Google Shape;2198;p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8" name="Google Shape;2218;p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9" name="Google Shape;2219;p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1" name="Google Shape;2241;p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2" name="Google Shape;2242;p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12" name="Google Shape;2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3" name="Google Shape;1323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3" name="Google Shape;1363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4" name="Google Shape;1384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6" name="Google Shape;1406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2" name="Google Shape;1452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5" name="Google Shape;1475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p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2" name="Google Shape;1522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2" name="Google Shape;1532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1" name="Google Shape;1541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0" name="Google Shape;1560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0" name="Google Shape;1570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p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8" name="Google Shape;1578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2" name="Google Shape;1602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2" name="Google Shape;1612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p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1" name="Google Shape;1621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p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9" name="Google Shape;1629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3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43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51" name="Google Shape;51;p14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52"/>
          <p:cNvSpPr txBox="1">
            <a:spLocks noGrp="1"/>
          </p:cNvSpPr>
          <p:nvPr>
            <p:ph type="body" idx="1"/>
          </p:nvPr>
        </p:nvSpPr>
        <p:spPr>
          <a:xfrm rot="5400000">
            <a:off x="2366169" y="-189706"/>
            <a:ext cx="44116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142" name="Google Shape;142;p15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5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5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3"/>
          <p:cNvSpPr txBox="1">
            <a:spLocks noGrp="1"/>
          </p:cNvSpPr>
          <p:nvPr>
            <p:ph type="title"/>
          </p:nvPr>
        </p:nvSpPr>
        <p:spPr>
          <a:xfrm rot="5400000">
            <a:off x="4653757" y="2097882"/>
            <a:ext cx="6008687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53"/>
          <p:cNvSpPr txBox="1">
            <a:spLocks noGrp="1"/>
          </p:cNvSpPr>
          <p:nvPr>
            <p:ph type="body" idx="1"/>
          </p:nvPr>
        </p:nvSpPr>
        <p:spPr>
          <a:xfrm rot="5400000">
            <a:off x="462756" y="116681"/>
            <a:ext cx="6008687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148" name="Google Shape;148;p15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5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5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4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Google Shape;59;p145"/>
          <p:cNvCxnSpPr/>
          <p:nvPr/>
        </p:nvCxnSpPr>
        <p:spPr>
          <a:xfrm>
            <a:off x="7315200" y="1066800"/>
            <a:ext cx="0" cy="4495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0" name="Google Shape;60;p145"/>
          <p:cNvGrpSpPr/>
          <p:nvPr/>
        </p:nvGrpSpPr>
        <p:grpSpPr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1" name="Google Shape;61;p145"/>
            <p:cNvSpPr/>
            <p:nvPr/>
          </p:nvSpPr>
          <p:spPr>
            <a:xfrm>
              <a:off x="4704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45"/>
            <p:cNvSpPr/>
            <p:nvPr/>
          </p:nvSpPr>
          <p:spPr>
            <a:xfrm>
              <a:off x="4883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45"/>
            <p:cNvSpPr/>
            <p:nvPr/>
          </p:nvSpPr>
          <p:spPr>
            <a:xfrm>
              <a:off x="5062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45"/>
            <p:cNvSpPr/>
            <p:nvPr/>
          </p:nvSpPr>
          <p:spPr>
            <a:xfrm>
              <a:off x="4704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45"/>
            <p:cNvSpPr/>
            <p:nvPr/>
          </p:nvSpPr>
          <p:spPr>
            <a:xfrm>
              <a:off x="4883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45"/>
            <p:cNvSpPr/>
            <p:nvPr/>
          </p:nvSpPr>
          <p:spPr>
            <a:xfrm>
              <a:off x="5062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45"/>
            <p:cNvSpPr/>
            <p:nvPr/>
          </p:nvSpPr>
          <p:spPr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45"/>
            <p:cNvSpPr/>
            <p:nvPr/>
          </p:nvSpPr>
          <p:spPr>
            <a:xfrm>
              <a:off x="4704" y="2243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45"/>
            <p:cNvSpPr/>
            <p:nvPr/>
          </p:nvSpPr>
          <p:spPr>
            <a:xfrm>
              <a:off x="4883" y="2243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45"/>
            <p:cNvSpPr/>
            <p:nvPr/>
          </p:nvSpPr>
          <p:spPr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45"/>
            <p:cNvSpPr/>
            <p:nvPr/>
          </p:nvSpPr>
          <p:spPr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45"/>
            <p:cNvSpPr/>
            <p:nvPr/>
          </p:nvSpPr>
          <p:spPr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45"/>
            <p:cNvSpPr/>
            <p:nvPr/>
          </p:nvSpPr>
          <p:spPr>
            <a:xfrm>
              <a:off x="4704" y="2421"/>
              <a:ext cx="127" cy="128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45"/>
            <p:cNvSpPr/>
            <p:nvPr/>
          </p:nvSpPr>
          <p:spPr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45"/>
            <p:cNvSpPr/>
            <p:nvPr/>
          </p:nvSpPr>
          <p:spPr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45"/>
            <p:cNvSpPr/>
            <p:nvPr/>
          </p:nvSpPr>
          <p:spPr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45"/>
            <p:cNvSpPr/>
            <p:nvPr/>
          </p:nvSpPr>
          <p:spPr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45"/>
            <p:cNvSpPr/>
            <p:nvPr/>
          </p:nvSpPr>
          <p:spPr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45"/>
            <p:cNvSpPr/>
            <p:nvPr/>
          </p:nvSpPr>
          <p:spPr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45"/>
            <p:cNvSpPr/>
            <p:nvPr/>
          </p:nvSpPr>
          <p:spPr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45"/>
            <p:cNvSpPr/>
            <p:nvPr/>
          </p:nvSpPr>
          <p:spPr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45"/>
            <p:cNvSpPr/>
            <p:nvPr/>
          </p:nvSpPr>
          <p:spPr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45"/>
            <p:cNvSpPr/>
            <p:nvPr/>
          </p:nvSpPr>
          <p:spPr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45"/>
            <p:cNvSpPr/>
            <p:nvPr/>
          </p:nvSpPr>
          <p:spPr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45"/>
            <p:cNvSpPr/>
            <p:nvPr/>
          </p:nvSpPr>
          <p:spPr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45"/>
            <p:cNvSpPr/>
            <p:nvPr/>
          </p:nvSpPr>
          <p:spPr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45"/>
            <p:cNvSpPr/>
            <p:nvPr/>
          </p:nvSpPr>
          <p:spPr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45"/>
            <p:cNvSpPr/>
            <p:nvPr/>
          </p:nvSpPr>
          <p:spPr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45"/>
            <p:cNvSpPr/>
            <p:nvPr/>
          </p:nvSpPr>
          <p:spPr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45"/>
            <p:cNvSpPr/>
            <p:nvPr/>
          </p:nvSpPr>
          <p:spPr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45"/>
            <p:cNvSpPr/>
            <p:nvPr/>
          </p:nvSpPr>
          <p:spPr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2" name="Google Shape;92;p145"/>
          <p:cNvCxnSpPr/>
          <p:nvPr/>
        </p:nvCxnSpPr>
        <p:spPr>
          <a:xfrm>
            <a:off x="304800" y="2819400"/>
            <a:ext cx="822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3" name="Google Shape;93;p145"/>
          <p:cNvSpPr txBox="1">
            <a:spLocks noGrp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45"/>
          <p:cNvSpPr txBox="1">
            <a:spLocks noGrp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640"/>
              </a:spcBef>
              <a:spcAft>
                <a:spcPts val="0"/>
              </a:spcAft>
              <a:buSzPts val="2240"/>
              <a:buFont typeface="Noto Sans Symbols"/>
              <a:buNone/>
              <a:defRPr sz="3200"/>
            </a:lvl1pPr>
            <a:lvl2pPr lvl="1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95" name="Google Shape;95;p145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4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05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101" name="Google Shape;101;p146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4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4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7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47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 sz="1800"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>
            <a:endParaRPr/>
          </a:p>
        </p:txBody>
      </p:sp>
      <p:sp>
        <p:nvSpPr>
          <p:cNvPr id="107" name="Google Shape;107;p147"/>
          <p:cNvSpPr txBox="1">
            <a:spLocks noGrp="1"/>
          </p:cNvSpPr>
          <p:nvPr>
            <p:ph type="body" idx="2"/>
          </p:nvPr>
        </p:nvSpPr>
        <p:spPr>
          <a:xfrm>
            <a:off x="4648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 sz="1800"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>
            <a:endParaRPr/>
          </a:p>
        </p:txBody>
      </p:sp>
      <p:sp>
        <p:nvSpPr>
          <p:cNvPr id="108" name="Google Shape;108;p147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4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4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14" name="Google Shape;114;p14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marL="1828800" lvl="3" indent="-304800" algn="l">
              <a:spcBef>
                <a:spcPts val="320"/>
              </a:spcBef>
              <a:spcAft>
                <a:spcPts val="0"/>
              </a:spcAft>
              <a:buSzPts val="1200"/>
              <a:buChar char="▪"/>
              <a:defRPr sz="1600"/>
            </a:lvl4pPr>
            <a:lvl5pPr marL="2286000" lvl="4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marL="2743200" lvl="5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marL="3200400" lvl="6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marL="3657600" lvl="7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marL="4114800" lvl="8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>
            <a:endParaRPr/>
          </a:p>
        </p:txBody>
      </p:sp>
      <p:sp>
        <p:nvSpPr>
          <p:cNvPr id="115" name="Google Shape;115;p1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16" name="Google Shape;116;p14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marL="1828800" lvl="3" indent="-304800" algn="l">
              <a:spcBef>
                <a:spcPts val="320"/>
              </a:spcBef>
              <a:spcAft>
                <a:spcPts val="0"/>
              </a:spcAft>
              <a:buSzPts val="1200"/>
              <a:buChar char="▪"/>
              <a:defRPr sz="1600"/>
            </a:lvl4pPr>
            <a:lvl5pPr marL="2286000" lvl="4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marL="2743200" lvl="5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marL="3200400" lvl="6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marL="3657600" lvl="7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marL="4114800" lvl="8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>
            <a:endParaRPr/>
          </a:p>
        </p:txBody>
      </p:sp>
      <p:sp>
        <p:nvSpPr>
          <p:cNvPr id="117" name="Google Shape;117;p14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4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4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49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49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4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4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5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70840" algn="l">
              <a:spcBef>
                <a:spcPts val="640"/>
              </a:spcBef>
              <a:spcAft>
                <a:spcPts val="0"/>
              </a:spcAft>
              <a:buSzPts val="2240"/>
              <a:buChar char="●"/>
              <a:defRPr sz="3200"/>
            </a:lvl1pPr>
            <a:lvl2pPr marL="914400" lvl="1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2pPr>
            <a:lvl3pPr marL="1371600" lvl="2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3pPr>
            <a:lvl4pPr marL="1828800" lvl="3" indent="-323850" algn="l">
              <a:spcBef>
                <a:spcPts val="400"/>
              </a:spcBef>
              <a:spcAft>
                <a:spcPts val="0"/>
              </a:spcAft>
              <a:buSzPts val="1500"/>
              <a:buChar char="▪"/>
              <a:defRPr sz="2000"/>
            </a:lvl4pPr>
            <a:lvl5pPr marL="2286000" lvl="4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5pPr>
            <a:lvl6pPr marL="2743200" lvl="5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6pPr>
            <a:lvl7pPr marL="3200400" lvl="6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7pPr>
            <a:lvl8pPr marL="3657600" lvl="7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8pPr>
            <a:lvl9pPr marL="4114800" lvl="8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9pPr>
          </a:lstStyle>
          <a:p>
            <a:endParaRPr/>
          </a:p>
        </p:txBody>
      </p:sp>
      <p:sp>
        <p:nvSpPr>
          <p:cNvPr id="128" name="Google Shape;128;p15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29" name="Google Shape;129;p150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5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5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15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36" name="Google Shape;136;p151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5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5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142"/>
          <p:cNvCxnSpPr/>
          <p:nvPr/>
        </p:nvCxnSpPr>
        <p:spPr>
          <a:xfrm>
            <a:off x="7962900" y="152400"/>
            <a:ext cx="0" cy="1524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1;p14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42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7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4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4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4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6" name="Google Shape;16;p142"/>
          <p:cNvGrpSpPr/>
          <p:nvPr/>
        </p:nvGrpSpPr>
        <p:grpSpPr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7" name="Google Shape;17;p142"/>
            <p:cNvSpPr/>
            <p:nvPr/>
          </p:nvSpPr>
          <p:spPr>
            <a:xfrm>
              <a:off x="5136" y="960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142"/>
            <p:cNvSpPr/>
            <p:nvPr/>
          </p:nvSpPr>
          <p:spPr>
            <a:xfrm>
              <a:off x="5248" y="960"/>
              <a:ext cx="79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142"/>
            <p:cNvSpPr/>
            <p:nvPr/>
          </p:nvSpPr>
          <p:spPr>
            <a:xfrm>
              <a:off x="5360" y="960"/>
              <a:ext cx="76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42"/>
            <p:cNvSpPr/>
            <p:nvPr/>
          </p:nvSpPr>
          <p:spPr>
            <a:xfrm>
              <a:off x="5136" y="1072"/>
              <a:ext cx="80" cy="7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42"/>
            <p:cNvSpPr/>
            <p:nvPr/>
          </p:nvSpPr>
          <p:spPr>
            <a:xfrm>
              <a:off x="5248" y="1072"/>
              <a:ext cx="79" cy="7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42"/>
            <p:cNvSpPr/>
            <p:nvPr/>
          </p:nvSpPr>
          <p:spPr>
            <a:xfrm>
              <a:off x="5360" y="1072"/>
              <a:ext cx="76" cy="7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142"/>
            <p:cNvSpPr/>
            <p:nvPr/>
          </p:nvSpPr>
          <p:spPr>
            <a:xfrm>
              <a:off x="5472" y="1072"/>
              <a:ext cx="76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142"/>
            <p:cNvSpPr/>
            <p:nvPr/>
          </p:nvSpPr>
          <p:spPr>
            <a:xfrm>
              <a:off x="5136" y="1184"/>
              <a:ext cx="80" cy="7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142"/>
            <p:cNvSpPr/>
            <p:nvPr/>
          </p:nvSpPr>
          <p:spPr>
            <a:xfrm>
              <a:off x="5248" y="1184"/>
              <a:ext cx="79" cy="7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42"/>
            <p:cNvSpPr/>
            <p:nvPr/>
          </p:nvSpPr>
          <p:spPr>
            <a:xfrm>
              <a:off x="5360" y="1184"/>
              <a:ext cx="76" cy="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142"/>
            <p:cNvSpPr/>
            <p:nvPr/>
          </p:nvSpPr>
          <p:spPr>
            <a:xfrm>
              <a:off x="5472" y="1184"/>
              <a:ext cx="76" cy="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142"/>
            <p:cNvSpPr/>
            <p:nvPr/>
          </p:nvSpPr>
          <p:spPr>
            <a:xfrm>
              <a:off x="5584" y="1184"/>
              <a:ext cx="80" cy="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42"/>
            <p:cNvSpPr/>
            <p:nvPr/>
          </p:nvSpPr>
          <p:spPr>
            <a:xfrm>
              <a:off x="5136" y="1296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142"/>
            <p:cNvSpPr/>
            <p:nvPr/>
          </p:nvSpPr>
          <p:spPr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42"/>
            <p:cNvSpPr/>
            <p:nvPr/>
          </p:nvSpPr>
          <p:spPr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142"/>
            <p:cNvSpPr/>
            <p:nvPr/>
          </p:nvSpPr>
          <p:spPr>
            <a:xfrm>
              <a:off x="5472" y="1296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142"/>
            <p:cNvSpPr/>
            <p:nvPr/>
          </p:nvSpPr>
          <p:spPr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142"/>
            <p:cNvSpPr/>
            <p:nvPr/>
          </p:nvSpPr>
          <p:spPr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42"/>
            <p:cNvSpPr/>
            <p:nvPr/>
          </p:nvSpPr>
          <p:spPr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42"/>
            <p:cNvSpPr/>
            <p:nvPr/>
          </p:nvSpPr>
          <p:spPr>
            <a:xfrm>
              <a:off x="5472" y="1408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142"/>
            <p:cNvSpPr/>
            <p:nvPr/>
          </p:nvSpPr>
          <p:spPr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142"/>
            <p:cNvSpPr/>
            <p:nvPr/>
          </p:nvSpPr>
          <p:spPr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42"/>
            <p:cNvSpPr/>
            <p:nvPr/>
          </p:nvSpPr>
          <p:spPr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142"/>
            <p:cNvSpPr/>
            <p:nvPr/>
          </p:nvSpPr>
          <p:spPr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142"/>
            <p:cNvSpPr/>
            <p:nvPr/>
          </p:nvSpPr>
          <p:spPr>
            <a:xfrm>
              <a:off x="5472" y="1520"/>
              <a:ext cx="76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142"/>
            <p:cNvSpPr/>
            <p:nvPr/>
          </p:nvSpPr>
          <p:spPr>
            <a:xfrm>
              <a:off x="5136" y="1632"/>
              <a:ext cx="80" cy="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142"/>
            <p:cNvSpPr/>
            <p:nvPr/>
          </p:nvSpPr>
          <p:spPr>
            <a:xfrm>
              <a:off x="5248" y="1632"/>
              <a:ext cx="79" cy="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142"/>
            <p:cNvSpPr/>
            <p:nvPr/>
          </p:nvSpPr>
          <p:spPr>
            <a:xfrm>
              <a:off x="5360" y="1632"/>
              <a:ext cx="76" cy="76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42"/>
            <p:cNvSpPr/>
            <p:nvPr/>
          </p:nvSpPr>
          <p:spPr>
            <a:xfrm>
              <a:off x="5472" y="1632"/>
              <a:ext cx="76" cy="76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142"/>
            <p:cNvSpPr/>
            <p:nvPr/>
          </p:nvSpPr>
          <p:spPr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142"/>
            <p:cNvSpPr/>
            <p:nvPr/>
          </p:nvSpPr>
          <p:spPr>
            <a:xfrm>
              <a:off x="5472" y="1744"/>
              <a:ext cx="76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Q</a:t>
            </a:r>
            <a:endParaRPr/>
          </a:p>
        </p:txBody>
      </p:sp>
      <p:grpSp>
        <p:nvGrpSpPr>
          <p:cNvPr id="156" name="Google Shape;156;p1"/>
          <p:cNvGrpSpPr/>
          <p:nvPr/>
        </p:nvGrpSpPr>
        <p:grpSpPr>
          <a:xfrm>
            <a:off x="762000" y="2484438"/>
            <a:ext cx="7651750" cy="615950"/>
            <a:chOff x="528" y="726"/>
            <a:chExt cx="4820" cy="388"/>
          </a:xfrm>
        </p:grpSpPr>
        <p:sp>
          <p:nvSpPr>
            <p:cNvPr id="157" name="Google Shape;157;p1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oto Sans Symbols"/>
                <a:buNone/>
              </a:pPr>
              <a:r>
                <a:rPr lang="en-US" sz="1200" b="0" i="1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58" name="Google Shape;158;p1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 i="0" u="none" strike="noStrike" cap="none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0066FF"/>
                  </a:solidFill>
                </a:rPr>
                <a:t>µl</a:t>
              </a:r>
              <a:r>
                <a:rPr lang="en-US" sz="1200" b="1" i="0" u="none" strike="noStrike" cap="none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Noto Sans Symbols"/>
                <a:buNone/>
              </a:pPr>
              <a:r>
                <a:rPr lang="en-US" sz="1200" b="1" i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chemeClr val="accent2"/>
                  </a:solidFill>
                </a:rPr>
                <a:t>µl</a:t>
              </a:r>
              <a:r>
                <a:rPr lang="en-US" sz="1200" b="1" i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59" name="Google Shape;159;p1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chemeClr val="accent1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(EVP)</a:t>
              </a:r>
              <a:endParaRPr/>
            </a:p>
          </p:txBody>
        </p:sp>
      </p:grpSp>
      <p:sp>
        <p:nvSpPr>
          <p:cNvPr id="161" name="Google Shape;161;p1"/>
          <p:cNvSpPr txBox="1"/>
          <p:nvPr/>
        </p:nvSpPr>
        <p:spPr>
          <a:xfrm>
            <a:off x="390525" y="1143000"/>
            <a:ext cx="8404200" cy="3951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 stehende IO</a:t>
            </a:r>
            <a:r>
              <a:rPr lang="en-US" sz="1200" i="1">
                <a:solidFill>
                  <a:schemeClr val="dk1"/>
                </a:solidFill>
              </a:rPr>
              <a:t>D</a:t>
            </a:r>
            <a:r>
              <a:rPr lang="en-US"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Gleichung</a:t>
            </a:r>
            <a:r>
              <a:rPr lang="en-US"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aus. </a:t>
            </a:r>
            <a:r>
              <a:rPr lang="en-US" sz="1200" b="0" i="1" u="none" strike="noStrike" cap="non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rPr>
              <a:t>Wie lautet ihr gleichnamiger Name?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0" u="none" strike="noStrike" cap="non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162" name="Google Shape;162;p1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3" name="Google Shape;163;p1"/>
          <p:cNvSpPr/>
          <p:nvPr/>
        </p:nvSpPr>
        <p:spPr>
          <a:xfrm>
            <a:off x="1676400" y="2551113"/>
            <a:ext cx="4191000" cy="3048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"/>
          <p:cNvSpPr/>
          <p:nvPr/>
        </p:nvSpPr>
        <p:spPr>
          <a:xfrm>
            <a:off x="1676400" y="3008313"/>
            <a:ext cx="4191000" cy="3048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"/>
          <p:cNvSpPr/>
          <p:nvPr/>
        </p:nvSpPr>
        <p:spPr>
          <a:xfrm>
            <a:off x="6096000" y="2551113"/>
            <a:ext cx="2209800" cy="6096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80414F-59FE-CAD5-5004-9B48F1B49F39}"/>
              </a:ext>
            </a:extLst>
          </p:cNvPr>
          <p:cNvSpPr txBox="1"/>
          <p:nvPr/>
        </p:nvSpPr>
        <p:spPr>
          <a:xfrm>
            <a:off x="2376475" y="5453390"/>
            <a:ext cx="443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Bei </a:t>
            </a:r>
            <a:r>
              <a:rPr lang="en-US" dirty="0" err="1"/>
              <a:t>allem</a:t>
            </a:r>
            <a:r>
              <a:rPr lang="en-US" dirty="0"/>
              <a:t>, was </a:t>
            </a:r>
            <a:r>
              <a:rPr lang="en-US" dirty="0" err="1"/>
              <a:t>zwischen</a:t>
            </a:r>
            <a:r>
              <a:rPr lang="en-US" dirty="0"/>
              <a:t> den </a:t>
            </a:r>
            <a:r>
              <a:rPr lang="en-US" dirty="0" err="1"/>
              <a:t>Klammern</a:t>
            </a:r>
            <a:r>
              <a:rPr lang="en-US" dirty="0"/>
              <a:t> [ ] </a:t>
            </a:r>
            <a:r>
              <a:rPr lang="en-US" dirty="0" err="1"/>
              <a:t>steht</a:t>
            </a:r>
            <a:r>
              <a:rPr lang="en-US" dirty="0"/>
              <a:t>, </a:t>
            </a:r>
            <a:r>
              <a:rPr lang="en-US" dirty="0" err="1"/>
              <a:t>geht</a:t>
            </a:r>
            <a:r>
              <a:rPr lang="en-US" dirty="0"/>
              <a:t> es um die </a:t>
            </a:r>
            <a:r>
              <a:rPr lang="en-US" dirty="0" err="1"/>
              <a:t>Konzentration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0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/>
              <a:t>Apropos </a:t>
            </a:r>
            <a:r>
              <a:rPr lang="en-US" sz="1200" b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</a:ext>
                </a:extLst>
              </a:rPr>
              <a:t>Kammerwasserbildung</a:t>
            </a:r>
            <a:r>
              <a:rPr lang="en-US" sz="1200" b="1"/>
              <a:t> …</a:t>
            </a:r>
            <a:endParaRPr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/>
              <a:t>Wo wird das Kammerwasser gebildet? Welche Zellen sind </a:t>
            </a:r>
            <a:r>
              <a:rPr lang="en-US" sz="12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</a:ext>
                </a:extLst>
              </a:rPr>
              <a:t>dafür</a:t>
            </a:r>
            <a:r>
              <a:rPr lang="en-US" sz="1200"/>
              <a:t> verantwortlich?</a:t>
            </a:r>
            <a:r>
              <a:rPr lang="en-US" sz="1200" i="1"/>
              <a:t>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6" name="Google Shape;306;p1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307" name="Google Shape;307;p1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p100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100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passiert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auf dem </a:t>
            </a:r>
            <a:r>
              <a:rPr lang="en-US" sz="1200" dirty="0" err="1"/>
              <a:t>konventionellen</a:t>
            </a:r>
            <a:r>
              <a:rPr lang="en-US" sz="1200" dirty="0"/>
              <a:t> </a:t>
            </a:r>
            <a:r>
              <a:rPr lang="en-US" sz="1200" dirty="0" err="1"/>
              <a:t>Abflussweg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Episklerale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Vordere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Ziliär</a:t>
            </a:r>
            <a:r>
              <a:rPr lang="en-US" sz="1200" dirty="0">
                <a:solidFill>
                  <a:schemeClr val="lt1"/>
                </a:solidFill>
              </a:rPr>
              <a:t>- </a:t>
            </a:r>
            <a:r>
              <a:rPr lang="en-US" sz="1200" dirty="0">
                <a:solidFill>
                  <a:schemeClr val="lt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6"/>
                  </a:ext>
                </a:extLst>
              </a:rPr>
              <a:t>und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obere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Augenvenen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643" name="Google Shape;1643;p10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644" name="Google Shape;1644;p10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10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10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101</a:t>
            </a:fld>
            <a:endParaRPr/>
          </a:p>
        </p:txBody>
      </p:sp>
      <p:sp>
        <p:nvSpPr>
          <p:cNvPr id="1651" name="Google Shape;1651;p10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652" name="Google Shape;1652;p101"/>
          <p:cNvSpPr txBox="1"/>
          <p:nvPr/>
        </p:nvSpPr>
        <p:spPr>
          <a:xfrm>
            <a:off x="3678181" y="6018668"/>
            <a:ext cx="17876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Episklerale Venen</a:t>
            </a:r>
            <a:endParaRPr/>
          </a:p>
        </p:txBody>
      </p:sp>
      <p:pic>
        <p:nvPicPr>
          <p:cNvPr id="1653" name="Google Shape;1653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0031" y="1117351"/>
            <a:ext cx="6043935" cy="4623298"/>
          </a:xfrm>
          <a:prstGeom prst="rect">
            <a:avLst/>
          </a:prstGeom>
          <a:noFill/>
          <a:ln>
            <a:noFill/>
          </a:ln>
        </p:spPr>
      </p:pic>
      <p:sp>
        <p:nvSpPr>
          <p:cNvPr id="1654" name="Google Shape;1654;p101"/>
          <p:cNvSpPr/>
          <p:nvPr/>
        </p:nvSpPr>
        <p:spPr>
          <a:xfrm>
            <a:off x="1566596" y="3250096"/>
            <a:ext cx="1252804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p102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102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passiert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auf dem </a:t>
            </a:r>
            <a:r>
              <a:rPr lang="en-US" sz="1200" dirty="0" err="1"/>
              <a:t>konventionellen</a:t>
            </a:r>
            <a:r>
              <a:rPr lang="en-US" sz="1200" dirty="0"/>
              <a:t> </a:t>
            </a:r>
            <a:r>
              <a:rPr lang="en-US" sz="1200" dirty="0" err="1"/>
              <a:t>Abflussweg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Das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Episklerale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Vordere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Ziliär</a:t>
            </a:r>
            <a:r>
              <a:rPr lang="en-US" sz="1200" dirty="0">
                <a:solidFill>
                  <a:schemeClr val="lt1"/>
                </a:solidFill>
              </a:rPr>
              <a:t>- und </a:t>
            </a:r>
            <a:r>
              <a:rPr lang="en-US" sz="1200" dirty="0" err="1">
                <a:solidFill>
                  <a:schemeClr val="lt1"/>
                </a:solidFill>
              </a:rPr>
              <a:t>obere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Augenvenen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661" name="Google Shape;1661;p10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662" name="Google Shape;1662;p10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102"/>
          <p:cNvSpPr txBox="1"/>
          <p:nvPr/>
        </p:nvSpPr>
        <p:spPr>
          <a:xfrm>
            <a:off x="1415599" y="3505200"/>
            <a:ext cx="30012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</a:rPr>
              <a:t>Anschließend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gelangt</a:t>
            </a:r>
            <a:r>
              <a:rPr lang="en-US" sz="1200" i="1" dirty="0">
                <a:solidFill>
                  <a:schemeClr val="dk1"/>
                </a:solidFill>
              </a:rPr>
              <a:t> das </a:t>
            </a:r>
            <a:r>
              <a:rPr lang="en-US" sz="1200" i="1" dirty="0" err="1">
                <a:solidFill>
                  <a:schemeClr val="dk1"/>
                </a:solidFill>
              </a:rPr>
              <a:t>Kammerwasser</a:t>
            </a:r>
            <a:r>
              <a:rPr lang="en-US" sz="1200" i="1" dirty="0">
                <a:solidFill>
                  <a:schemeClr val="dk1"/>
                </a:solidFill>
              </a:rPr>
              <a:t> in </a:t>
            </a:r>
            <a:r>
              <a:rPr lang="en-US" sz="1200" i="1" dirty="0" err="1">
                <a:solidFill>
                  <a:schemeClr val="dk1"/>
                </a:solidFill>
              </a:rPr>
              <a:t>weitere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zunehmend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größere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7"/>
                  </a:ext>
                </a:extLst>
              </a:rPr>
              <a:t>Gefäßstrukturen</a:t>
            </a:r>
            <a:r>
              <a:rPr lang="en-US" sz="1200" i="1" dirty="0">
                <a:solidFill>
                  <a:schemeClr val="dk1"/>
                </a:solidFill>
              </a:rPr>
              <a:t>.</a:t>
            </a:r>
            <a:endParaRPr dirty="0"/>
          </a:p>
        </p:txBody>
      </p:sp>
      <p:sp>
        <p:nvSpPr>
          <p:cNvPr id="1664" name="Google Shape;1664;p10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Google Shape;1669;p103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103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passiert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auf dem </a:t>
            </a:r>
            <a:r>
              <a:rPr lang="en-US" sz="1200" dirty="0" err="1"/>
              <a:t>konventionellen</a:t>
            </a:r>
            <a:r>
              <a:rPr lang="en-US" sz="1200" dirty="0"/>
              <a:t> </a:t>
            </a:r>
            <a:r>
              <a:rPr lang="en-US" sz="1200" dirty="0" err="1"/>
              <a:t>Abflussweg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Das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Episklerale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Vordere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8"/>
                  </a:ext>
                </a:extLst>
              </a:rPr>
              <a:t>Ziliarvene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8"/>
                  </a:ext>
                </a:extLst>
              </a:rPr>
              <a:t>…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671" name="Google Shape;1671;p103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672" name="Google Shape;1672;p10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3" name="Google Shape;1673;p10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Google Shape;1678;p10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104</a:t>
            </a:fld>
            <a:endParaRPr/>
          </a:p>
        </p:txBody>
      </p:sp>
      <p:sp>
        <p:nvSpPr>
          <p:cNvPr id="1679" name="Google Shape;1679;p10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680" name="Google Shape;1680;p104"/>
          <p:cNvSpPr txBox="1"/>
          <p:nvPr/>
        </p:nvSpPr>
        <p:spPr>
          <a:xfrm>
            <a:off x="3505056" y="6018668"/>
            <a:ext cx="21339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Vordere Zili</a:t>
            </a:r>
            <a:r>
              <a:rPr lang="en-US" sz="1200">
                <a:solidFill>
                  <a:schemeClr val="dk1"/>
                </a:solidFill>
              </a:rPr>
              <a:t>a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rvene</a:t>
            </a:r>
            <a:endParaRPr/>
          </a:p>
        </p:txBody>
      </p:sp>
      <p:pic>
        <p:nvPicPr>
          <p:cNvPr id="1681" name="Google Shape;1681;p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0032" y="1117351"/>
            <a:ext cx="6043935" cy="4623298"/>
          </a:xfrm>
          <a:prstGeom prst="rect">
            <a:avLst/>
          </a:prstGeom>
          <a:noFill/>
          <a:ln>
            <a:noFill/>
          </a:ln>
        </p:spPr>
      </p:pic>
      <p:sp>
        <p:nvSpPr>
          <p:cNvPr id="1682" name="Google Shape;1682;p104"/>
          <p:cNvSpPr/>
          <p:nvPr/>
        </p:nvSpPr>
        <p:spPr>
          <a:xfrm>
            <a:off x="1550032" y="3657600"/>
            <a:ext cx="1345568" cy="6096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105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p105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passiert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auf dem </a:t>
            </a:r>
            <a:r>
              <a:rPr lang="en-US" sz="1200" dirty="0" err="1"/>
              <a:t>konventionellen</a:t>
            </a:r>
            <a:r>
              <a:rPr lang="en-US" sz="1200" dirty="0"/>
              <a:t> </a:t>
            </a:r>
            <a:r>
              <a:rPr lang="en-US" sz="1200" dirty="0" err="1"/>
              <a:t>Abflussweg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Das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Episklerale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Vordere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Ziliarvene</a:t>
            </a:r>
            <a:r>
              <a:rPr lang="en-US" sz="1200" dirty="0">
                <a:solidFill>
                  <a:srgbClr val="0000FF"/>
                </a:solidFill>
              </a:rPr>
              <a:t>… und die Vena </a:t>
            </a:r>
            <a:r>
              <a:rPr lang="en-US" sz="1200" dirty="0" err="1">
                <a:solidFill>
                  <a:srgbClr val="0000FF"/>
                </a:solidFill>
              </a:rPr>
              <a:t>ophthalmica</a:t>
            </a:r>
            <a:r>
              <a:rPr lang="en-US" sz="1200" dirty="0">
                <a:solidFill>
                  <a:srgbClr val="0000FF"/>
                </a:solidFill>
              </a:rPr>
              <a:t> superior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689" name="Google Shape;1689;p105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690" name="Google Shape;1690;p10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p10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10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106</a:t>
            </a:fld>
            <a:endParaRPr/>
          </a:p>
        </p:txBody>
      </p:sp>
      <p:sp>
        <p:nvSpPr>
          <p:cNvPr id="1697" name="Google Shape;1697;p10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698" name="Google Shape;1698;p106"/>
          <p:cNvSpPr txBox="1"/>
          <p:nvPr/>
        </p:nvSpPr>
        <p:spPr>
          <a:xfrm>
            <a:off x="3210113" y="6018668"/>
            <a:ext cx="272382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Vena ophthalmica superior</a:t>
            </a:r>
            <a:endParaRPr/>
          </a:p>
        </p:txBody>
      </p:sp>
      <p:pic>
        <p:nvPicPr>
          <p:cNvPr id="1699" name="Google Shape;1699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4129" y="1295166"/>
            <a:ext cx="6655742" cy="42674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p107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107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passiert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auf dem </a:t>
            </a:r>
            <a:r>
              <a:rPr lang="en-US" sz="1200" dirty="0" err="1"/>
              <a:t>konventionellen</a:t>
            </a:r>
            <a:r>
              <a:rPr lang="en-US" sz="1200" dirty="0"/>
              <a:t> </a:t>
            </a:r>
            <a:r>
              <a:rPr lang="en-US" sz="1200" dirty="0" err="1"/>
              <a:t>Abflussweg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Das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Episklerale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Vordere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Ziliarvene</a:t>
            </a:r>
            <a:r>
              <a:rPr lang="en-US" sz="1200" dirty="0">
                <a:solidFill>
                  <a:srgbClr val="0000FF"/>
                </a:solidFill>
              </a:rPr>
              <a:t>… und die Vena </a:t>
            </a:r>
            <a:r>
              <a:rPr lang="en-US" sz="1200" dirty="0" err="1">
                <a:solidFill>
                  <a:srgbClr val="0000FF"/>
                </a:solidFill>
              </a:rPr>
              <a:t>ophthalmica</a:t>
            </a:r>
            <a:r>
              <a:rPr lang="en-US" sz="1200" dirty="0">
                <a:solidFill>
                  <a:srgbClr val="0000FF"/>
                </a:solidFill>
              </a:rPr>
              <a:t> superior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706" name="Google Shape;1706;p107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707" name="Google Shape;1707;p10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107"/>
          <p:cNvSpPr txBox="1"/>
          <p:nvPr/>
        </p:nvSpPr>
        <p:spPr>
          <a:xfrm>
            <a:off x="1415599" y="3914001"/>
            <a:ext cx="227959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Schließlich ein bedeutender Gefäßraum</a:t>
            </a:r>
            <a:endParaRPr/>
          </a:p>
        </p:txBody>
      </p:sp>
      <p:sp>
        <p:nvSpPr>
          <p:cNvPr id="1709" name="Google Shape;1709;p10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p108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108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passiert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auf dem </a:t>
            </a:r>
            <a:r>
              <a:rPr lang="en-US" sz="1200" dirty="0" err="1"/>
              <a:t>konventionellen</a:t>
            </a:r>
            <a:r>
              <a:rPr lang="en-US" sz="1200" dirty="0"/>
              <a:t> </a:t>
            </a:r>
            <a:r>
              <a:rPr lang="en-US" sz="1200" dirty="0" err="1"/>
              <a:t>Abflussweg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Das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Episklerale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Vordere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Ziliarvene</a:t>
            </a:r>
            <a:r>
              <a:rPr lang="en-US" sz="1200" dirty="0">
                <a:solidFill>
                  <a:srgbClr val="0000FF"/>
                </a:solidFill>
              </a:rPr>
              <a:t>… und die Vena </a:t>
            </a:r>
            <a:r>
              <a:rPr lang="en-US" sz="1200" dirty="0" err="1">
                <a:solidFill>
                  <a:srgbClr val="0000FF"/>
                </a:solidFill>
              </a:rPr>
              <a:t>ophthalmica</a:t>
            </a:r>
            <a:r>
              <a:rPr lang="en-US" sz="1200" dirty="0">
                <a:solidFill>
                  <a:srgbClr val="0000FF"/>
                </a:solidFill>
              </a:rPr>
              <a:t> superior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Sinus </a:t>
            </a:r>
            <a:r>
              <a:rPr lang="en-US" sz="1200" dirty="0" err="1">
                <a:solidFill>
                  <a:srgbClr val="0000FF"/>
                </a:solidFill>
              </a:rPr>
              <a:t>cavernosus</a:t>
            </a:r>
            <a:endParaRPr dirty="0"/>
          </a:p>
        </p:txBody>
      </p:sp>
      <p:sp>
        <p:nvSpPr>
          <p:cNvPr id="1716" name="Google Shape;1716;p108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717" name="Google Shape;1717;p10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10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10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109</a:t>
            </a:fld>
            <a:endParaRPr/>
          </a:p>
        </p:txBody>
      </p:sp>
      <p:sp>
        <p:nvSpPr>
          <p:cNvPr id="1724" name="Google Shape;1724;p10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725" name="Google Shape;1725;p109"/>
          <p:cNvSpPr txBox="1"/>
          <p:nvPr/>
        </p:nvSpPr>
        <p:spPr>
          <a:xfrm>
            <a:off x="3620475" y="6018668"/>
            <a:ext cx="19030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Sinus cavernosus</a:t>
            </a:r>
            <a:endParaRPr/>
          </a:p>
        </p:txBody>
      </p:sp>
      <p:pic>
        <p:nvPicPr>
          <p:cNvPr id="1726" name="Google Shape;1726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4129" y="1295400"/>
            <a:ext cx="6655742" cy="42674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1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Wo </a:t>
            </a:r>
            <a:r>
              <a:rPr lang="en-US" sz="1200" dirty="0" err="1"/>
              <a:t>wird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gebildet</a:t>
            </a:r>
            <a:r>
              <a:rPr lang="en-US" sz="1200" dirty="0"/>
              <a:t>? </a:t>
            </a:r>
            <a:r>
              <a:rPr lang="en-US" sz="1200" dirty="0" err="1"/>
              <a:t>Welche</a:t>
            </a:r>
            <a:r>
              <a:rPr lang="en-US" sz="1200" dirty="0"/>
              <a:t> Zellen </a:t>
            </a:r>
            <a:r>
              <a:rPr lang="en-US" sz="1200" dirty="0" err="1"/>
              <a:t>sind</a:t>
            </a:r>
            <a:r>
              <a:rPr lang="en-US" sz="1200" dirty="0"/>
              <a:t> </a:t>
            </a:r>
            <a:r>
              <a:rPr lang="en-US" sz="120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dafür</a:t>
            </a:r>
            <a:r>
              <a:rPr lang="en-US" sz="1200" dirty="0"/>
              <a:t> </a:t>
            </a:r>
            <a:r>
              <a:rPr lang="en-US" sz="1200" dirty="0" err="1"/>
              <a:t>verantwortlich</a:t>
            </a:r>
            <a:r>
              <a:rPr lang="en-US" sz="1200" dirty="0"/>
              <a:t>? </a:t>
            </a:r>
            <a:r>
              <a:rPr lang="en-US" sz="1200" dirty="0">
                <a:solidFill>
                  <a:srgbClr val="0000FF"/>
                </a:solidFill>
              </a:rPr>
              <a:t>In den nicht-</a:t>
            </a:r>
            <a:r>
              <a:rPr lang="en-US" sz="1200" dirty="0" err="1">
                <a:solidFill>
                  <a:srgbClr val="0000FF"/>
                </a:solidFill>
              </a:rPr>
              <a:t>pigmentierten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Epithelzellen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"/>
                  </a:ext>
                </a:extLst>
              </a:rPr>
              <a:t>der</a:t>
            </a:r>
            <a:r>
              <a:rPr lang="en-US" sz="1200" dirty="0">
                <a:solidFill>
                  <a:srgbClr val="0000FF"/>
                </a:solidFill>
              </a:rPr>
              <a:t> Pars plicata des </a:t>
            </a:r>
            <a:r>
              <a:rPr lang="en-US" sz="1200" dirty="0" err="1">
                <a:solidFill>
                  <a:srgbClr val="0000FF"/>
                </a:solidFill>
              </a:rPr>
              <a:t>Ziliarkörpers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14" name="Google Shape;314;p1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315" name="Google Shape;315;p1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1"/>
          <p:cNvSpPr/>
          <p:nvPr/>
        </p:nvSpPr>
        <p:spPr>
          <a:xfrm>
            <a:off x="7032434" y="1344517"/>
            <a:ext cx="1752600" cy="381000"/>
          </a:xfrm>
          <a:prstGeom prst="rect">
            <a:avLst/>
          </a:prstGeom>
          <a:solidFill>
            <a:srgbClr val="CCFFCC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pigmentiert vs. nicht pigmentiert</a:t>
            </a:r>
            <a:endParaRPr/>
          </a:p>
        </p:txBody>
      </p:sp>
      <p:sp>
        <p:nvSpPr>
          <p:cNvPr id="317" name="Google Shape;317;p11"/>
          <p:cNvSpPr/>
          <p:nvPr/>
        </p:nvSpPr>
        <p:spPr>
          <a:xfrm>
            <a:off x="2350265" y="1553379"/>
            <a:ext cx="784034" cy="589402"/>
          </a:xfrm>
          <a:prstGeom prst="rect">
            <a:avLst/>
          </a:prstGeom>
          <a:solidFill>
            <a:srgbClr val="CCFFCC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Wörter</a:t>
            </a:r>
            <a:endParaRPr/>
          </a:p>
        </p:txBody>
      </p:sp>
      <p:sp>
        <p:nvSpPr>
          <p:cNvPr id="319" name="Google Shape;319;p1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1" name="Google Shape;1731;p110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110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Das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Episklerale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Ziliarvene</a:t>
            </a:r>
            <a:r>
              <a:rPr lang="en-US" sz="1200" dirty="0">
                <a:solidFill>
                  <a:srgbClr val="BFBFBF"/>
                </a:solidFill>
              </a:rPr>
              <a:t>… und die Vena </a:t>
            </a:r>
            <a:r>
              <a:rPr lang="en-US" sz="1200" dirty="0" err="1">
                <a:solidFill>
                  <a:srgbClr val="BFBFBF"/>
                </a:solidFill>
              </a:rPr>
              <a:t>ophthalmica</a:t>
            </a:r>
            <a:r>
              <a:rPr lang="en-US" sz="1200" dirty="0">
                <a:solidFill>
                  <a:srgbClr val="BFBFBF"/>
                </a:solidFill>
              </a:rPr>
              <a:t> superior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Sinus </a:t>
            </a:r>
            <a:r>
              <a:rPr lang="en-US" sz="1200" dirty="0" err="1">
                <a:solidFill>
                  <a:srgbClr val="BFBFBF"/>
                </a:solidFill>
              </a:rPr>
              <a:t>cavernosus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durchläuft</a:t>
            </a:r>
            <a:r>
              <a:rPr lang="en-US" sz="1200" dirty="0"/>
              <a:t> </a:t>
            </a:r>
            <a:r>
              <a:rPr lang="en-US" sz="12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9"/>
                  </a:ext>
                </a:extLst>
              </a:rPr>
              <a:t>das</a:t>
            </a:r>
            <a:r>
              <a:rPr lang="en-US" sz="1200" dirty="0"/>
              <a:t>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entlang</a:t>
            </a:r>
            <a:r>
              <a:rPr lang="en-US" sz="1200" dirty="0"/>
              <a:t> des </a:t>
            </a:r>
            <a:r>
              <a:rPr lang="en-US" sz="1200" dirty="0" err="1"/>
              <a:t>unkonventionellen</a:t>
            </a:r>
            <a:r>
              <a:rPr lang="en-US" sz="1200" dirty="0"/>
              <a:t> (</a:t>
            </a:r>
            <a:r>
              <a:rPr lang="en-US" sz="1200" dirty="0" err="1"/>
              <a:t>uveoskleralen</a:t>
            </a:r>
            <a:r>
              <a:rPr lang="en-US" sz="1200" dirty="0"/>
              <a:t>) </a:t>
            </a:r>
            <a:r>
              <a:rPr lang="en-US" sz="1200" dirty="0" err="1"/>
              <a:t>Abflusswegs</a:t>
            </a:r>
            <a:r>
              <a:rPr lang="en-US" sz="1200" dirty="0"/>
              <a:t>?</a:t>
            </a:r>
            <a:r>
              <a:rPr lang="en-US" sz="1200" i="1" dirty="0"/>
              <a:t>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Ziliarkörper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Supraciliäre</a:t>
            </a:r>
            <a:r>
              <a:rPr lang="en-US" sz="1200" dirty="0">
                <a:solidFill>
                  <a:schemeClr val="lt1"/>
                </a:solidFill>
              </a:rPr>
              <a:t>/</a:t>
            </a:r>
            <a:r>
              <a:rPr lang="en-US" sz="1200" dirty="0" err="1">
                <a:solidFill>
                  <a:schemeClr val="lt1"/>
                </a:solidFill>
              </a:rPr>
              <a:t>suprachoroidale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Räume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Sklera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Bindehaut</a:t>
            </a:r>
            <a:endParaRPr dirty="0"/>
          </a:p>
        </p:txBody>
      </p:sp>
      <p:sp>
        <p:nvSpPr>
          <p:cNvPr id="1733" name="Google Shape;1733;p11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734" name="Google Shape;1734;p11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110"/>
          <p:cNvSpPr txBox="1"/>
          <p:nvPr/>
        </p:nvSpPr>
        <p:spPr>
          <a:xfrm>
            <a:off x="1415599" y="5209401"/>
            <a:ext cx="72252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Beginnen Sie hier – nennen Sie die erste Struktur, die das Kammerwasser auf seinem Weg nach außen über den unkonventionellen Weg durchquert.</a:t>
            </a:r>
            <a:endParaRPr/>
          </a:p>
        </p:txBody>
      </p:sp>
      <p:sp>
        <p:nvSpPr>
          <p:cNvPr id="1736" name="Google Shape;1736;p11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p111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111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Ziliärvene</a:t>
            </a:r>
            <a:r>
              <a:rPr lang="en-US" sz="1200" dirty="0">
                <a:solidFill>
                  <a:srgbClr val="BFBFBF"/>
                </a:solidFill>
              </a:rPr>
              <a:t>… und die Vena </a:t>
            </a:r>
            <a:r>
              <a:rPr lang="en-US" sz="1200" dirty="0" err="1">
                <a:solidFill>
                  <a:srgbClr val="BFBFBF"/>
                </a:solidFill>
              </a:rPr>
              <a:t>ophthalmica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>
                <a:solidFill>
                  <a:srgbClr val="BFBFB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0"/>
                  </a:ext>
                </a:extLst>
              </a:rPr>
              <a:t>superior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Sinus </a:t>
            </a:r>
            <a:r>
              <a:rPr lang="en-US" sz="1200" dirty="0" err="1">
                <a:solidFill>
                  <a:srgbClr val="BFBFBF"/>
                </a:solidFill>
              </a:rPr>
              <a:t>cavernosus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durchläuft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entlang</a:t>
            </a:r>
            <a:r>
              <a:rPr lang="en-US" sz="1200" dirty="0"/>
              <a:t> des </a:t>
            </a:r>
            <a:r>
              <a:rPr lang="en-US" sz="1200" dirty="0" err="1"/>
              <a:t>unkonventionellen</a:t>
            </a:r>
            <a:r>
              <a:rPr lang="en-US" sz="1200" dirty="0"/>
              <a:t> (</a:t>
            </a:r>
            <a:r>
              <a:rPr lang="en-US" sz="1200" dirty="0" err="1"/>
              <a:t>uveoskleralen</a:t>
            </a:r>
            <a:r>
              <a:rPr lang="en-US" sz="1200" dirty="0"/>
              <a:t>) </a:t>
            </a:r>
            <a:r>
              <a:rPr lang="en-US" sz="1200" dirty="0" err="1"/>
              <a:t>Abflusswegs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Ziliarkörper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Supraciliäre</a:t>
            </a:r>
            <a:r>
              <a:rPr lang="en-US" sz="1200" dirty="0">
                <a:solidFill>
                  <a:schemeClr val="lt1"/>
                </a:solidFill>
              </a:rPr>
              <a:t>/</a:t>
            </a:r>
            <a:r>
              <a:rPr lang="en-US" sz="1200" dirty="0" err="1">
                <a:solidFill>
                  <a:schemeClr val="lt1"/>
                </a:solidFill>
              </a:rPr>
              <a:t>suprachoroidale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Räume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Sklera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Bindehaut</a:t>
            </a:r>
            <a:endParaRPr dirty="0"/>
          </a:p>
        </p:txBody>
      </p:sp>
      <p:sp>
        <p:nvSpPr>
          <p:cNvPr id="1743" name="Google Shape;1743;p11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744" name="Google Shape;1744;p11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111"/>
          <p:cNvSpPr txBox="1"/>
          <p:nvPr/>
        </p:nvSpPr>
        <p:spPr>
          <a:xfrm>
            <a:off x="1415599" y="5638800"/>
            <a:ext cx="31983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als Nächstes ein Raum bzw. Räume, die mit dem </a:t>
            </a:r>
            <a:r>
              <a:rPr lang="en-US" sz="1200" i="1">
                <a:solidFill>
                  <a:schemeClr val="dk1"/>
                </a:solidFill>
              </a:rPr>
              <a:t>ZK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1"/>
                  </a:ext>
                </a:extLst>
              </a:rPr>
              <a:t>Verbindung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stehen</a:t>
            </a:r>
            <a:endParaRPr/>
          </a:p>
        </p:txBody>
      </p:sp>
      <p:sp>
        <p:nvSpPr>
          <p:cNvPr id="1746" name="Google Shape;1746;p11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p112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112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Ziliärvene</a:t>
            </a:r>
            <a:r>
              <a:rPr lang="en-US" sz="1200" dirty="0">
                <a:solidFill>
                  <a:srgbClr val="BFBFBF"/>
                </a:solidFill>
              </a:rPr>
              <a:t>… und die </a:t>
            </a:r>
            <a:r>
              <a:rPr lang="en-US" sz="1200" dirty="0" err="1">
                <a:solidFill>
                  <a:srgbClr val="BFBFBF"/>
                </a:solidFill>
              </a:rPr>
              <a:t>obere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Augenvene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Sinus </a:t>
            </a:r>
            <a:r>
              <a:rPr lang="en-US" sz="1200" dirty="0" err="1">
                <a:solidFill>
                  <a:srgbClr val="BFBFBF"/>
                </a:solidFill>
              </a:rPr>
              <a:t>cavernosus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durchläuft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entlang</a:t>
            </a:r>
            <a:r>
              <a:rPr lang="en-US" sz="1200" dirty="0"/>
              <a:t> des </a:t>
            </a:r>
            <a:r>
              <a:rPr lang="en-US" sz="1200" dirty="0" err="1"/>
              <a:t>unkonventionellen</a:t>
            </a:r>
            <a:r>
              <a:rPr lang="en-US" sz="1200" dirty="0"/>
              <a:t> (</a:t>
            </a:r>
            <a:r>
              <a:rPr lang="en-US" sz="1200" dirty="0" err="1"/>
              <a:t>uveoskleralen</a:t>
            </a:r>
            <a:r>
              <a:rPr lang="en-US" sz="1200" dirty="0"/>
              <a:t>) </a:t>
            </a:r>
            <a:r>
              <a:rPr lang="en-US" sz="1200" dirty="0" err="1"/>
              <a:t>Abflusswegs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Ziliarkörper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Supraciliäre</a:t>
            </a:r>
            <a:r>
              <a:rPr lang="en-US" sz="1200" dirty="0">
                <a:solidFill>
                  <a:srgbClr val="0000FF"/>
                </a:solidFill>
              </a:rPr>
              <a:t>/</a:t>
            </a:r>
            <a:r>
              <a:rPr lang="en-US" sz="1200" dirty="0" err="1">
                <a:solidFill>
                  <a:srgbClr val="0000FF"/>
                </a:solidFill>
              </a:rPr>
              <a:t>suprachoroidale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Räume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Sklera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Bindehaut</a:t>
            </a:r>
            <a:endParaRPr dirty="0"/>
          </a:p>
        </p:txBody>
      </p:sp>
      <p:sp>
        <p:nvSpPr>
          <p:cNvPr id="1753" name="Google Shape;1753;p11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754" name="Google Shape;1754;p11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112"/>
          <p:cNvSpPr txBox="1"/>
          <p:nvPr/>
        </p:nvSpPr>
        <p:spPr>
          <a:xfrm>
            <a:off x="1415599" y="6096000"/>
            <a:ext cx="33425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als Nächstes ein weiterer wichtiger Bestandteil des Auges</a:t>
            </a:r>
            <a:endParaRPr/>
          </a:p>
        </p:txBody>
      </p:sp>
      <p:sp>
        <p:nvSpPr>
          <p:cNvPr id="1756" name="Google Shape;1756;p11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" name="Google Shape;1761;p113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2" name="Google Shape;1762;p113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Ziliärvene</a:t>
            </a:r>
            <a:r>
              <a:rPr lang="en-US" sz="1200" dirty="0">
                <a:solidFill>
                  <a:srgbClr val="BFBFBF"/>
                </a:solidFill>
              </a:rPr>
              <a:t>… und die Vena </a:t>
            </a:r>
            <a:r>
              <a:rPr lang="en-US" sz="1200" dirty="0" err="1">
                <a:solidFill>
                  <a:srgbClr val="BFBFBF"/>
                </a:solidFill>
              </a:rPr>
              <a:t>ophthalmica</a:t>
            </a:r>
            <a:r>
              <a:rPr lang="en-US" sz="1200" dirty="0">
                <a:solidFill>
                  <a:srgbClr val="BFBFBF"/>
                </a:solidFill>
              </a:rPr>
              <a:t> superior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Sinus </a:t>
            </a:r>
            <a:r>
              <a:rPr lang="en-US" sz="1200" dirty="0" err="1">
                <a:solidFill>
                  <a:srgbClr val="BFBFBF"/>
                </a:solidFill>
              </a:rPr>
              <a:t>cavernosus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durchläuft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entlang</a:t>
            </a:r>
            <a:r>
              <a:rPr lang="en-US" sz="1200" dirty="0"/>
              <a:t> des </a:t>
            </a:r>
            <a:r>
              <a:rPr lang="en-US" sz="1200" dirty="0" err="1"/>
              <a:t>unkonventionellen</a:t>
            </a:r>
            <a:r>
              <a:rPr lang="en-US" sz="1200" dirty="0"/>
              <a:t> (</a:t>
            </a:r>
            <a:r>
              <a:rPr lang="en-US" sz="1200" dirty="0" err="1"/>
              <a:t>uveoskleralen</a:t>
            </a:r>
            <a:r>
              <a:rPr lang="en-US" sz="1200" dirty="0"/>
              <a:t>) </a:t>
            </a:r>
            <a:r>
              <a:rPr lang="en-US" sz="1200" dirty="0" err="1"/>
              <a:t>Abflusswegs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Ziliarkörper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Supraciliäre</a:t>
            </a:r>
            <a:r>
              <a:rPr lang="en-US" sz="1200" dirty="0">
                <a:solidFill>
                  <a:srgbClr val="0000FF"/>
                </a:solidFill>
              </a:rPr>
              <a:t>/</a:t>
            </a:r>
            <a:r>
              <a:rPr lang="en-US" sz="1200" dirty="0" err="1">
                <a:solidFill>
                  <a:srgbClr val="0000FF"/>
                </a:solidFill>
              </a:rPr>
              <a:t>suprachoroidale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Räume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Sklera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Bindehaut</a:t>
            </a:r>
            <a:endParaRPr dirty="0"/>
          </a:p>
        </p:txBody>
      </p:sp>
      <p:sp>
        <p:nvSpPr>
          <p:cNvPr id="1763" name="Google Shape;1763;p113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764" name="Google Shape;1764;p11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113"/>
          <p:cNvSpPr txBox="1"/>
          <p:nvPr/>
        </p:nvSpPr>
        <p:spPr>
          <a:xfrm>
            <a:off x="1415599" y="6504801"/>
            <a:ext cx="35109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schließlich … noch ein weiterer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2"/>
                  </a:ext>
                </a:extLst>
              </a:rPr>
              <a:t>wichtiger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Bestandteil des Auges</a:t>
            </a:r>
            <a:endParaRPr/>
          </a:p>
        </p:txBody>
      </p:sp>
      <p:sp>
        <p:nvSpPr>
          <p:cNvPr id="1766" name="Google Shape;1766;p11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p114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114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Ziliärvene</a:t>
            </a:r>
            <a:r>
              <a:rPr lang="en-US" sz="1200" dirty="0">
                <a:solidFill>
                  <a:srgbClr val="BFBFBF"/>
                </a:solidFill>
              </a:rPr>
              <a:t>… und die Vena </a:t>
            </a:r>
            <a:r>
              <a:rPr lang="en-US" sz="1200" dirty="0" err="1">
                <a:solidFill>
                  <a:srgbClr val="BFBFBF"/>
                </a:solidFill>
              </a:rPr>
              <a:t>ophthalmica</a:t>
            </a:r>
            <a:r>
              <a:rPr lang="en-US" sz="1200" dirty="0">
                <a:solidFill>
                  <a:srgbClr val="BFBFBF"/>
                </a:solidFill>
              </a:rPr>
              <a:t> superior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Sinus </a:t>
            </a:r>
            <a:r>
              <a:rPr lang="en-US" sz="1200" dirty="0" err="1">
                <a:solidFill>
                  <a:srgbClr val="BFBFBF"/>
                </a:solidFill>
              </a:rPr>
              <a:t>cavernosus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durchläuft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entlang</a:t>
            </a:r>
            <a:r>
              <a:rPr lang="en-US" sz="1200" dirty="0"/>
              <a:t> des </a:t>
            </a:r>
            <a:r>
              <a:rPr lang="en-US" sz="1200" dirty="0" err="1"/>
              <a:t>unkonventionellen</a:t>
            </a:r>
            <a:r>
              <a:rPr lang="en-US" sz="1200" dirty="0"/>
              <a:t> (</a:t>
            </a:r>
            <a:r>
              <a:rPr lang="en-US" sz="1200" dirty="0" err="1"/>
              <a:t>uveoskleralen</a:t>
            </a:r>
            <a:r>
              <a:rPr lang="en-US" sz="1200" dirty="0"/>
              <a:t>) </a:t>
            </a:r>
            <a:r>
              <a:rPr lang="en-US" sz="1200" dirty="0" err="1"/>
              <a:t>Abflusswegs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Ziliarkörper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Supraciliäre</a:t>
            </a:r>
            <a:r>
              <a:rPr lang="en-US" sz="1200" dirty="0">
                <a:solidFill>
                  <a:srgbClr val="0000FF"/>
                </a:solidFill>
              </a:rPr>
              <a:t>/</a:t>
            </a:r>
            <a:r>
              <a:rPr lang="en-US" sz="1200" dirty="0" err="1">
                <a:solidFill>
                  <a:srgbClr val="0000FF"/>
                </a:solidFill>
              </a:rPr>
              <a:t>suprachoroidale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Räume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Sklera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0000FF"/>
                </a:solidFill>
              </a:rPr>
              <a:t>Bindehaut</a:t>
            </a:r>
            <a:endParaRPr dirty="0"/>
          </a:p>
        </p:txBody>
      </p:sp>
      <p:sp>
        <p:nvSpPr>
          <p:cNvPr id="1773" name="Google Shape;1773;p114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774" name="Google Shape;1774;p11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11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115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p115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Ziliärvene</a:t>
            </a:r>
            <a:r>
              <a:rPr lang="en-US" sz="1200" dirty="0">
                <a:solidFill>
                  <a:srgbClr val="BFBFBF"/>
                </a:solidFill>
              </a:rPr>
              <a:t>… und die </a:t>
            </a:r>
            <a:r>
              <a:rPr lang="en-US" sz="1200" dirty="0" err="1">
                <a:solidFill>
                  <a:srgbClr val="BFBFBF"/>
                </a:solidFill>
              </a:rPr>
              <a:t>obere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Augenvene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Sinus </a:t>
            </a:r>
            <a:r>
              <a:rPr lang="en-US" sz="1200" dirty="0" err="1">
                <a:solidFill>
                  <a:srgbClr val="BFBFBF"/>
                </a:solidFill>
              </a:rPr>
              <a:t>cavernosus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durchläuft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entlang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unkonventionellen</a:t>
            </a:r>
            <a:r>
              <a:rPr lang="en-US" sz="1200" dirty="0">
                <a:solidFill>
                  <a:srgbClr val="BFBFBF"/>
                </a:solidFill>
              </a:rPr>
              <a:t> (</a:t>
            </a:r>
            <a:r>
              <a:rPr lang="en-US" sz="1200" dirty="0" err="1">
                <a:solidFill>
                  <a:srgbClr val="BFBFBF"/>
                </a:solidFill>
              </a:rPr>
              <a:t>uveoskleralen</a:t>
            </a:r>
            <a:r>
              <a:rPr lang="en-US" sz="1200" dirty="0">
                <a:solidFill>
                  <a:srgbClr val="BFBFBF"/>
                </a:solidFill>
              </a:rPr>
              <a:t>) </a:t>
            </a:r>
            <a:r>
              <a:rPr lang="en-US" sz="1200" dirty="0" err="1">
                <a:solidFill>
                  <a:srgbClr val="BFBFBF"/>
                </a:solidFill>
              </a:rPr>
              <a:t>Abflusswegs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Ziliarkörper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Supraciliäre</a:t>
            </a:r>
            <a:r>
              <a:rPr lang="en-US" sz="1200" dirty="0">
                <a:solidFill>
                  <a:srgbClr val="BFBFBF"/>
                </a:solidFill>
              </a:rPr>
              <a:t>/</a:t>
            </a:r>
            <a:r>
              <a:rPr lang="en-US" sz="1200" dirty="0" err="1">
                <a:solidFill>
                  <a:srgbClr val="BFBFBF"/>
                </a:solidFill>
              </a:rPr>
              <a:t>suprachoroidale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Räume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Sklera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Bindehaut</a:t>
            </a:r>
            <a:endParaRPr dirty="0"/>
          </a:p>
        </p:txBody>
      </p:sp>
      <p:sp>
        <p:nvSpPr>
          <p:cNvPr id="1782" name="Google Shape;1782;p115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783" name="Google Shape;1783;p11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4" name="Google Shape;1784;p115"/>
          <p:cNvSpPr txBox="1"/>
          <p:nvPr/>
        </p:nvSpPr>
        <p:spPr>
          <a:xfrm>
            <a:off x="1524000" y="5166102"/>
            <a:ext cx="7391400" cy="1380300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groß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3"/>
                  </a:ext>
                </a:extLst>
              </a:rPr>
              <a:t>Anteil</a:t>
            </a:r>
            <a:r>
              <a:rPr lang="en-US" sz="1200" i="1" dirty="0">
                <a:solidFill>
                  <a:srgbClr val="0000FF"/>
                </a:solidFill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</a:rPr>
              <a:t>Kammerwasserabflusses</a:t>
            </a:r>
            <a:r>
              <a:rPr lang="en-US" sz="1200" i="1" dirty="0">
                <a:solidFill>
                  <a:srgbClr val="0000FF"/>
                </a:solidFill>
              </a:rPr>
              <a:t>, der </a:t>
            </a:r>
            <a:r>
              <a:rPr lang="en-US" sz="1200" i="1" dirty="0" err="1">
                <a:solidFill>
                  <a:srgbClr val="0000FF"/>
                </a:solidFill>
              </a:rPr>
              <a:t>über</a:t>
            </a:r>
            <a:r>
              <a:rPr lang="en-US" sz="1200" i="1" dirty="0">
                <a:solidFill>
                  <a:srgbClr val="0000FF"/>
                </a:solidFill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</a:rPr>
              <a:t>unkonventionellen</a:t>
            </a:r>
            <a:r>
              <a:rPr lang="en-US" sz="1200" i="1" dirty="0">
                <a:solidFill>
                  <a:srgbClr val="0000FF"/>
                </a:solidFill>
              </a:rPr>
              <a:t> (</a:t>
            </a:r>
            <a:r>
              <a:rPr lang="en-US" sz="1200" i="1" dirty="0" err="1">
                <a:solidFill>
                  <a:srgbClr val="0000FF"/>
                </a:solidFill>
              </a:rPr>
              <a:t>uveoskleralen</a:t>
            </a:r>
            <a:r>
              <a:rPr lang="en-US" sz="1200" i="1" dirty="0">
                <a:solidFill>
                  <a:srgbClr val="0000FF"/>
                </a:solidFill>
              </a:rPr>
              <a:t>) </a:t>
            </a:r>
            <a:r>
              <a:rPr lang="en-US" sz="1200" i="1" dirty="0" err="1">
                <a:solidFill>
                  <a:srgbClr val="0000FF"/>
                </a:solidFill>
              </a:rPr>
              <a:t>Abflussweg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erfolgt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aktuellste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Ausgabe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des BCSC-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-Buches in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meinem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Besitz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beziffert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Anteil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auf 5–15 %,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räumt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jedoch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er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höher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liegen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könnte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66CC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Nimmt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Anteil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, der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Weg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abfließt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zunehmendem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Alter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ab?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Nimmt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ab</a:t>
            </a:r>
            <a:endParaRPr dirty="0"/>
          </a:p>
        </p:txBody>
      </p:sp>
      <p:sp>
        <p:nvSpPr>
          <p:cNvPr id="1785" name="Google Shape;1785;p11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p116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116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Ziliärvene</a:t>
            </a:r>
            <a:r>
              <a:rPr lang="en-US" sz="1200" dirty="0">
                <a:solidFill>
                  <a:srgbClr val="BFBFBF"/>
                </a:solidFill>
              </a:rPr>
              <a:t>… und die Vena </a:t>
            </a:r>
            <a:r>
              <a:rPr lang="en-US" sz="1200" dirty="0" err="1">
                <a:solidFill>
                  <a:srgbClr val="BFBFBF"/>
                </a:solidFill>
              </a:rPr>
              <a:t>ophthalmica</a:t>
            </a:r>
            <a:r>
              <a:rPr lang="en-US" sz="1200" dirty="0">
                <a:solidFill>
                  <a:srgbClr val="BFBFBF"/>
                </a:solidFill>
              </a:rPr>
              <a:t> superior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Sinus </a:t>
            </a:r>
            <a:r>
              <a:rPr lang="en-US" sz="1200" dirty="0" err="1">
                <a:solidFill>
                  <a:srgbClr val="BFBFBF"/>
                </a:solidFill>
              </a:rPr>
              <a:t>cavernosus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durchläuft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entlang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unkonventionellen</a:t>
            </a:r>
            <a:r>
              <a:rPr lang="en-US" sz="1200" dirty="0">
                <a:solidFill>
                  <a:srgbClr val="BFBFBF"/>
                </a:solidFill>
              </a:rPr>
              <a:t> (</a:t>
            </a:r>
            <a:r>
              <a:rPr lang="en-US" sz="1200" dirty="0" err="1">
                <a:solidFill>
                  <a:srgbClr val="BFBFBF"/>
                </a:solidFill>
              </a:rPr>
              <a:t>uveoskleralen</a:t>
            </a:r>
            <a:r>
              <a:rPr lang="en-US" sz="1200" dirty="0">
                <a:solidFill>
                  <a:srgbClr val="BFBFBF"/>
                </a:solidFill>
              </a:rPr>
              <a:t>) </a:t>
            </a:r>
            <a:r>
              <a:rPr lang="en-US" sz="1200" dirty="0" err="1">
                <a:solidFill>
                  <a:srgbClr val="BFBFBF"/>
                </a:solidFill>
              </a:rPr>
              <a:t>Abflusswegs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Ziliarkörper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Supraciliäre</a:t>
            </a:r>
            <a:r>
              <a:rPr lang="en-US" sz="1200" dirty="0">
                <a:solidFill>
                  <a:srgbClr val="BFBFBF"/>
                </a:solidFill>
              </a:rPr>
              <a:t>/</a:t>
            </a:r>
            <a:r>
              <a:rPr lang="en-US" sz="1200" dirty="0" err="1">
                <a:solidFill>
                  <a:srgbClr val="BFBFBF"/>
                </a:solidFill>
              </a:rPr>
              <a:t>suprachoroidale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Räume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Sklera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Bindehaut</a:t>
            </a:r>
            <a:endParaRPr dirty="0"/>
          </a:p>
        </p:txBody>
      </p:sp>
      <p:sp>
        <p:nvSpPr>
          <p:cNvPr id="1792" name="Google Shape;1792;p11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793" name="Google Shape;1793;p11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116"/>
          <p:cNvSpPr txBox="1"/>
          <p:nvPr/>
        </p:nvSpPr>
        <p:spPr>
          <a:xfrm>
            <a:off x="1524000" y="5166102"/>
            <a:ext cx="7391400" cy="1379865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groß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3"/>
                  </a:ext>
                </a:extLst>
              </a:rPr>
              <a:t>Anteil</a:t>
            </a:r>
            <a:r>
              <a:rPr lang="en-US" sz="1200" i="1" dirty="0">
                <a:solidFill>
                  <a:srgbClr val="0000FF"/>
                </a:solidFill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</a:rPr>
              <a:t>Kammerwasserabflusses</a:t>
            </a:r>
            <a:r>
              <a:rPr lang="en-US" sz="1200" i="1" dirty="0">
                <a:solidFill>
                  <a:srgbClr val="0000FF"/>
                </a:solidFill>
              </a:rPr>
              <a:t>, der </a:t>
            </a:r>
            <a:r>
              <a:rPr lang="en-US" sz="1200" i="1" dirty="0" err="1">
                <a:solidFill>
                  <a:srgbClr val="0000FF"/>
                </a:solidFill>
              </a:rPr>
              <a:t>über</a:t>
            </a:r>
            <a:r>
              <a:rPr lang="en-US" sz="1200" i="1" dirty="0">
                <a:solidFill>
                  <a:srgbClr val="0000FF"/>
                </a:solidFill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</a:rPr>
              <a:t>unkonventionellen</a:t>
            </a:r>
            <a:r>
              <a:rPr lang="en-US" sz="1200" i="1" dirty="0">
                <a:solidFill>
                  <a:srgbClr val="0000FF"/>
                </a:solidFill>
              </a:rPr>
              <a:t> (</a:t>
            </a:r>
            <a:r>
              <a:rPr lang="en-US" sz="1200" i="1" dirty="0" err="1">
                <a:solidFill>
                  <a:srgbClr val="0000FF"/>
                </a:solidFill>
              </a:rPr>
              <a:t>uveoskleralen</a:t>
            </a:r>
            <a:r>
              <a:rPr lang="en-US" sz="1200" i="1" dirty="0">
                <a:solidFill>
                  <a:srgbClr val="0000FF"/>
                </a:solidFill>
              </a:rPr>
              <a:t>) </a:t>
            </a:r>
            <a:r>
              <a:rPr lang="en-US" sz="1200" i="1" dirty="0" err="1">
                <a:solidFill>
                  <a:srgbClr val="0000FF"/>
                </a:solidFill>
              </a:rPr>
              <a:t>Abflussweg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erfolgt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aktuellste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Ausgabe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4"/>
                  </a:ext>
                </a:extLst>
              </a:rPr>
              <a:t>BCSC-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4"/>
                  </a:ext>
                </a:extLst>
              </a:rPr>
              <a:t>Glaukom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Lehrbuchs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meinem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Besitz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beziffert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Anteil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bis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45 % 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Anmerkung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: Das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Lehrbuch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„Fundamentals“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Wert </a:t>
            </a: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50 % an)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66CC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Nimmt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Anteil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, der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Weg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abfließt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zunehmendem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Alter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ab?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Nimmt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ab</a:t>
            </a:r>
            <a:endParaRPr dirty="0"/>
          </a:p>
        </p:txBody>
      </p:sp>
      <p:sp>
        <p:nvSpPr>
          <p:cNvPr id="1795" name="Google Shape;1795;p11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p117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117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Ziliärvene</a:t>
            </a:r>
            <a:r>
              <a:rPr lang="en-US" sz="1200" dirty="0">
                <a:solidFill>
                  <a:srgbClr val="BFBFBF"/>
                </a:solidFill>
              </a:rPr>
              <a:t>… und die Vena </a:t>
            </a:r>
            <a:r>
              <a:rPr lang="en-US" sz="1200" dirty="0" err="1">
                <a:solidFill>
                  <a:srgbClr val="BFBFBF"/>
                </a:solidFill>
              </a:rPr>
              <a:t>ophthalmica</a:t>
            </a:r>
            <a:r>
              <a:rPr lang="en-US" sz="1200" dirty="0">
                <a:solidFill>
                  <a:srgbClr val="BFBFBF"/>
                </a:solidFill>
              </a:rPr>
              <a:t> superior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Sinus </a:t>
            </a:r>
            <a:r>
              <a:rPr lang="en-US" sz="1200" dirty="0" err="1">
                <a:solidFill>
                  <a:srgbClr val="BFBFBF"/>
                </a:solidFill>
              </a:rPr>
              <a:t>cavernosus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durchläuft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entlang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unkonventionellen</a:t>
            </a:r>
            <a:r>
              <a:rPr lang="en-US" sz="1200" dirty="0">
                <a:solidFill>
                  <a:srgbClr val="BFBFBF"/>
                </a:solidFill>
              </a:rPr>
              <a:t> (</a:t>
            </a:r>
            <a:r>
              <a:rPr lang="en-US" sz="1200" dirty="0" err="1">
                <a:solidFill>
                  <a:srgbClr val="BFBFBF"/>
                </a:solidFill>
              </a:rPr>
              <a:t>uveoskleralen</a:t>
            </a:r>
            <a:r>
              <a:rPr lang="en-US" sz="1200" dirty="0">
                <a:solidFill>
                  <a:srgbClr val="BFBFBF"/>
                </a:solidFill>
              </a:rPr>
              <a:t>) </a:t>
            </a:r>
            <a:r>
              <a:rPr lang="en-US" sz="1200" dirty="0" err="1">
                <a:solidFill>
                  <a:srgbClr val="BFBFBF"/>
                </a:solidFill>
              </a:rPr>
              <a:t>Abflusswegs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Ziliarkörper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Supraciliäre</a:t>
            </a:r>
            <a:r>
              <a:rPr lang="en-US" sz="1200" dirty="0">
                <a:solidFill>
                  <a:srgbClr val="BFBFBF"/>
                </a:solidFill>
              </a:rPr>
              <a:t>/</a:t>
            </a:r>
            <a:r>
              <a:rPr lang="en-US" sz="1200" dirty="0" err="1">
                <a:solidFill>
                  <a:srgbClr val="BFBFBF"/>
                </a:solidFill>
              </a:rPr>
              <a:t>suprachoroidale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Räume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Sklera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Bindehaut</a:t>
            </a:r>
            <a:endParaRPr dirty="0"/>
          </a:p>
        </p:txBody>
      </p:sp>
      <p:sp>
        <p:nvSpPr>
          <p:cNvPr id="1802" name="Google Shape;1802;p117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803" name="Google Shape;1803;p11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117"/>
          <p:cNvSpPr txBox="1"/>
          <p:nvPr/>
        </p:nvSpPr>
        <p:spPr>
          <a:xfrm>
            <a:off x="1524000" y="5166102"/>
            <a:ext cx="7391400" cy="1380300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groß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3"/>
                  </a:ext>
                </a:extLst>
              </a:rPr>
              <a:t>Anteil</a:t>
            </a:r>
            <a:r>
              <a:rPr lang="en-US" sz="1200" i="1" dirty="0">
                <a:solidFill>
                  <a:srgbClr val="0000FF"/>
                </a:solidFill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</a:rPr>
              <a:t>Kammerwasserabflusses</a:t>
            </a:r>
            <a:r>
              <a:rPr lang="en-US" sz="1200" i="1" dirty="0">
                <a:solidFill>
                  <a:srgbClr val="0000FF"/>
                </a:solidFill>
              </a:rPr>
              <a:t>, der </a:t>
            </a:r>
            <a:r>
              <a:rPr lang="en-US" sz="1200" i="1" dirty="0" err="1">
                <a:solidFill>
                  <a:srgbClr val="0000FF"/>
                </a:solidFill>
              </a:rPr>
              <a:t>über</a:t>
            </a:r>
            <a:r>
              <a:rPr lang="en-US" sz="1200" i="1" dirty="0">
                <a:solidFill>
                  <a:srgbClr val="0000FF"/>
                </a:solidFill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</a:rPr>
              <a:t>unkonventionellen</a:t>
            </a:r>
            <a:r>
              <a:rPr lang="en-US" sz="1200" i="1" dirty="0">
                <a:solidFill>
                  <a:srgbClr val="0000FF"/>
                </a:solidFill>
              </a:rPr>
              <a:t> (</a:t>
            </a:r>
            <a:r>
              <a:rPr lang="en-US" sz="1200" i="1" dirty="0" err="1">
                <a:solidFill>
                  <a:srgbClr val="0000FF"/>
                </a:solidFill>
              </a:rPr>
              <a:t>uveoskleralen</a:t>
            </a:r>
            <a:r>
              <a:rPr lang="en-US" sz="1200" i="1" dirty="0">
                <a:solidFill>
                  <a:srgbClr val="0000FF"/>
                </a:solidFill>
              </a:rPr>
              <a:t>) </a:t>
            </a:r>
            <a:r>
              <a:rPr lang="en-US" sz="1200" i="1" dirty="0" err="1">
                <a:solidFill>
                  <a:srgbClr val="0000FF"/>
                </a:solidFill>
              </a:rPr>
              <a:t>Abflussweg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erfolgt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aktuellste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Ausgabe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BCSC-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Lehrbuchs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meinem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Besitz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beziffert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Anteil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bis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45 %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Anmerkung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5"/>
                  </a:ext>
                </a:extLst>
              </a:rPr>
              <a:t>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„Fundamentals“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Wert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50 % an.)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66CC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Nimmt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Anteil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, der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Weg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abfließt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zunehmendem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Alter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ab?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Nimmt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ab</a:t>
            </a:r>
            <a:endParaRPr dirty="0"/>
          </a:p>
        </p:txBody>
      </p:sp>
      <p:sp>
        <p:nvSpPr>
          <p:cNvPr id="1805" name="Google Shape;1805;p11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0" name="Google Shape;1810;p118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118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Ziliärvene</a:t>
            </a:r>
            <a:r>
              <a:rPr lang="en-US" sz="1200" dirty="0">
                <a:solidFill>
                  <a:srgbClr val="BFBFBF"/>
                </a:solidFill>
              </a:rPr>
              <a:t>… und die Vena </a:t>
            </a:r>
            <a:r>
              <a:rPr lang="en-US" sz="1200" dirty="0" err="1">
                <a:solidFill>
                  <a:srgbClr val="BFBFBF"/>
                </a:solidFill>
              </a:rPr>
              <a:t>ophthalmica</a:t>
            </a:r>
            <a:r>
              <a:rPr lang="en-US" sz="1200" dirty="0">
                <a:solidFill>
                  <a:srgbClr val="BFBFBF"/>
                </a:solidFill>
              </a:rPr>
              <a:t> superior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Sinus </a:t>
            </a:r>
            <a:r>
              <a:rPr lang="en-US" sz="1200" dirty="0" err="1">
                <a:solidFill>
                  <a:srgbClr val="BFBFBF"/>
                </a:solidFill>
              </a:rPr>
              <a:t>cavernosus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durchläuft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entlang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unkonventionellen</a:t>
            </a:r>
            <a:r>
              <a:rPr lang="en-US" sz="1200" dirty="0">
                <a:solidFill>
                  <a:srgbClr val="BFBFBF"/>
                </a:solidFill>
              </a:rPr>
              <a:t> (</a:t>
            </a:r>
            <a:r>
              <a:rPr lang="en-US" sz="1200" dirty="0" err="1">
                <a:solidFill>
                  <a:srgbClr val="BFBFBF"/>
                </a:solidFill>
              </a:rPr>
              <a:t>uveoskleralen</a:t>
            </a:r>
            <a:r>
              <a:rPr lang="en-US" sz="1200" dirty="0">
                <a:solidFill>
                  <a:srgbClr val="BFBFBF"/>
                </a:solidFill>
              </a:rPr>
              <a:t>) </a:t>
            </a:r>
            <a:r>
              <a:rPr lang="en-US" sz="1200" dirty="0" err="1">
                <a:solidFill>
                  <a:srgbClr val="BFBFBF"/>
                </a:solidFill>
              </a:rPr>
              <a:t>Abflusswegs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Ziliarkörper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Supraciliäre</a:t>
            </a:r>
            <a:r>
              <a:rPr lang="en-US" sz="1200" dirty="0">
                <a:solidFill>
                  <a:srgbClr val="BFBFBF"/>
                </a:solidFill>
              </a:rPr>
              <a:t>/</a:t>
            </a:r>
            <a:r>
              <a:rPr lang="en-US" sz="1200" dirty="0" err="1">
                <a:solidFill>
                  <a:srgbClr val="BFBFBF"/>
                </a:solidFill>
              </a:rPr>
              <a:t>suprachoroidale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Räume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Sklera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Bindehaut</a:t>
            </a:r>
            <a:endParaRPr dirty="0"/>
          </a:p>
        </p:txBody>
      </p:sp>
      <p:sp>
        <p:nvSpPr>
          <p:cNvPr id="1812" name="Google Shape;1812;p118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813" name="Google Shape;1813;p11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118"/>
          <p:cNvSpPr txBox="1"/>
          <p:nvPr/>
        </p:nvSpPr>
        <p:spPr>
          <a:xfrm>
            <a:off x="1524000" y="5166102"/>
            <a:ext cx="7391400" cy="1379865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groß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3"/>
                  </a:ext>
                </a:extLst>
              </a:rPr>
              <a:t>Anteil</a:t>
            </a:r>
            <a:r>
              <a:rPr lang="en-US" sz="1200" i="1" dirty="0">
                <a:solidFill>
                  <a:srgbClr val="0000FF"/>
                </a:solidFill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</a:rPr>
              <a:t>Kammerwasserabflusses</a:t>
            </a:r>
            <a:r>
              <a:rPr lang="en-US" sz="1200" i="1" dirty="0">
                <a:solidFill>
                  <a:srgbClr val="0000FF"/>
                </a:solidFill>
              </a:rPr>
              <a:t>, der </a:t>
            </a:r>
            <a:r>
              <a:rPr lang="en-US" sz="1200" i="1" dirty="0" err="1">
                <a:solidFill>
                  <a:srgbClr val="0000FF"/>
                </a:solidFill>
              </a:rPr>
              <a:t>über</a:t>
            </a:r>
            <a:r>
              <a:rPr lang="en-US" sz="1200" i="1" dirty="0">
                <a:solidFill>
                  <a:srgbClr val="0000FF"/>
                </a:solidFill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</a:rPr>
              <a:t>unkonventionellen</a:t>
            </a:r>
            <a:r>
              <a:rPr lang="en-US" sz="1200" i="1" dirty="0">
                <a:solidFill>
                  <a:srgbClr val="0000FF"/>
                </a:solidFill>
              </a:rPr>
              <a:t> (</a:t>
            </a:r>
            <a:r>
              <a:rPr lang="en-US" sz="1200" i="1" dirty="0" err="1">
                <a:solidFill>
                  <a:srgbClr val="0000FF"/>
                </a:solidFill>
              </a:rPr>
              <a:t>uveoskleralen</a:t>
            </a:r>
            <a:r>
              <a:rPr lang="en-US" sz="1200" i="1" dirty="0">
                <a:solidFill>
                  <a:srgbClr val="0000FF"/>
                </a:solidFill>
              </a:rPr>
              <a:t>) </a:t>
            </a:r>
            <a:r>
              <a:rPr lang="en-US" sz="1200" i="1" dirty="0" err="1">
                <a:solidFill>
                  <a:srgbClr val="0000FF"/>
                </a:solidFill>
              </a:rPr>
              <a:t>Abflussweg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erfolgt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aktuellste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Ausgabe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BCSC-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Lehrbuchs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meinem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Besitz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beziffert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Anteil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bis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45 %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Anmerkung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„Fundamentals“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Wert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50 % an)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Nimmt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Anteil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Weg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abfließt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zunehmendem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Alter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ab?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Nimmt</a:t>
            </a:r>
            <a:r>
              <a:rPr lang="en-US" sz="1200" dirty="0">
                <a:solidFill>
                  <a:srgbClr val="66CCFF"/>
                </a:solidFill>
                <a:latin typeface="Arial"/>
                <a:ea typeface="Arial"/>
                <a:cs typeface="Arial"/>
                <a:sym typeface="Arial"/>
              </a:rPr>
              <a:t> ab</a:t>
            </a:r>
            <a:endParaRPr dirty="0"/>
          </a:p>
        </p:txBody>
      </p:sp>
      <p:sp>
        <p:nvSpPr>
          <p:cNvPr id="1815" name="Google Shape;1815;p11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p119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119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Ziliärvene</a:t>
            </a:r>
            <a:r>
              <a:rPr lang="en-US" sz="1200" dirty="0">
                <a:solidFill>
                  <a:srgbClr val="BFBFBF"/>
                </a:solidFill>
              </a:rPr>
              <a:t>… und die Vena </a:t>
            </a:r>
            <a:r>
              <a:rPr lang="en-US" sz="1200" dirty="0" err="1">
                <a:solidFill>
                  <a:srgbClr val="BFBFBF"/>
                </a:solidFill>
              </a:rPr>
              <a:t>ophthalmica</a:t>
            </a:r>
            <a:r>
              <a:rPr lang="en-US" sz="1200" dirty="0">
                <a:solidFill>
                  <a:srgbClr val="BFBFBF"/>
                </a:solidFill>
              </a:rPr>
              <a:t> superior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Sinus </a:t>
            </a:r>
            <a:r>
              <a:rPr lang="en-US" sz="1200" dirty="0" err="1">
                <a:solidFill>
                  <a:srgbClr val="BFBFBF"/>
                </a:solidFill>
              </a:rPr>
              <a:t>cavernosus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durchläuft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entlang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unkonventionellen</a:t>
            </a:r>
            <a:r>
              <a:rPr lang="en-US" sz="1200" dirty="0">
                <a:solidFill>
                  <a:srgbClr val="BFBFBF"/>
                </a:solidFill>
              </a:rPr>
              <a:t> (</a:t>
            </a:r>
            <a:r>
              <a:rPr lang="en-US" sz="1200" dirty="0" err="1">
                <a:solidFill>
                  <a:srgbClr val="BFBFBF"/>
                </a:solidFill>
              </a:rPr>
              <a:t>uveoskleralen</a:t>
            </a:r>
            <a:r>
              <a:rPr lang="en-US" sz="1200" dirty="0">
                <a:solidFill>
                  <a:srgbClr val="BFBFBF"/>
                </a:solidFill>
              </a:rPr>
              <a:t>) </a:t>
            </a:r>
            <a:r>
              <a:rPr lang="en-US" sz="1200" dirty="0" err="1">
                <a:solidFill>
                  <a:srgbClr val="BFBFBF"/>
                </a:solidFill>
              </a:rPr>
              <a:t>Abflusswegs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Ziliarkörper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Supraciliäre</a:t>
            </a:r>
            <a:r>
              <a:rPr lang="en-US" sz="1200" dirty="0">
                <a:solidFill>
                  <a:srgbClr val="BFBFBF"/>
                </a:solidFill>
              </a:rPr>
              <a:t>/</a:t>
            </a:r>
            <a:r>
              <a:rPr lang="en-US" sz="1200" dirty="0" err="1">
                <a:solidFill>
                  <a:srgbClr val="BFBFBF"/>
                </a:solidFill>
              </a:rPr>
              <a:t>suprachoroidale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Räume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Sklera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Bindehaut</a:t>
            </a:r>
            <a:endParaRPr dirty="0"/>
          </a:p>
        </p:txBody>
      </p:sp>
      <p:sp>
        <p:nvSpPr>
          <p:cNvPr id="1822" name="Google Shape;1822;p119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823" name="Google Shape;1823;p11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119"/>
          <p:cNvSpPr txBox="1"/>
          <p:nvPr/>
        </p:nvSpPr>
        <p:spPr>
          <a:xfrm>
            <a:off x="1524000" y="5166102"/>
            <a:ext cx="7391400" cy="1380300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groß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3"/>
                  </a:ext>
                </a:extLst>
              </a:rPr>
              <a:t>Anteil</a:t>
            </a:r>
            <a:r>
              <a:rPr lang="en-US" sz="1200" i="1" dirty="0">
                <a:solidFill>
                  <a:srgbClr val="0000FF"/>
                </a:solidFill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</a:rPr>
              <a:t>Kammerwasserabflusses</a:t>
            </a:r>
            <a:r>
              <a:rPr lang="en-US" sz="1200" i="1" dirty="0">
                <a:solidFill>
                  <a:srgbClr val="0000FF"/>
                </a:solidFill>
              </a:rPr>
              <a:t>, der </a:t>
            </a:r>
            <a:r>
              <a:rPr lang="en-US" sz="1200" i="1" dirty="0" err="1">
                <a:solidFill>
                  <a:srgbClr val="0000FF"/>
                </a:solidFill>
              </a:rPr>
              <a:t>über</a:t>
            </a:r>
            <a:r>
              <a:rPr lang="en-US" sz="1200" i="1" dirty="0">
                <a:solidFill>
                  <a:srgbClr val="0000FF"/>
                </a:solidFill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</a:rPr>
              <a:t>unkonventionellen</a:t>
            </a:r>
            <a:r>
              <a:rPr lang="en-US" sz="1200" i="1" dirty="0">
                <a:solidFill>
                  <a:srgbClr val="0000FF"/>
                </a:solidFill>
              </a:rPr>
              <a:t> (</a:t>
            </a:r>
            <a:r>
              <a:rPr lang="en-US" sz="1200" i="1" dirty="0" err="1">
                <a:solidFill>
                  <a:srgbClr val="0000FF"/>
                </a:solidFill>
              </a:rPr>
              <a:t>uveoskleralen</a:t>
            </a:r>
            <a:r>
              <a:rPr lang="en-US" sz="1200" i="1" dirty="0">
                <a:solidFill>
                  <a:srgbClr val="0000FF"/>
                </a:solidFill>
              </a:rPr>
              <a:t>) </a:t>
            </a:r>
            <a:r>
              <a:rPr lang="en-US" sz="1200" i="1" dirty="0" err="1">
                <a:solidFill>
                  <a:srgbClr val="0000FF"/>
                </a:solidFill>
              </a:rPr>
              <a:t>Abflussweg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erfolgt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aktuellste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Ausgabe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BCSC-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Lehrbuchs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meinem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Besitz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beziffert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Anteil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bis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45 %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Anmerkung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„Fundamentals“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Wert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50 % an)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Nimmt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Anteil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Weg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abfließt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zunehmendem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Alter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ab?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</a:rPr>
              <a:t>A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b.</a:t>
            </a:r>
            <a:endParaRPr dirty="0"/>
          </a:p>
        </p:txBody>
      </p:sp>
      <p:sp>
        <p:nvSpPr>
          <p:cNvPr id="1825" name="Google Shape;1825;p11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2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/>
              <a:t>Apropos Kammerwasserbildung…</a:t>
            </a:r>
            <a:endParaRPr/>
          </a:p>
          <a:p>
            <a:pPr marL="692150" lvl="1" indent="-32099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/>
              <a:t>Wo wird das Kammerwasser gebildet? Welche Zellen sind </a:t>
            </a:r>
            <a:r>
              <a:rPr lang="en-US" sz="12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"/>
                  </a:ext>
                </a:extLst>
              </a:rPr>
              <a:t>dafür</a:t>
            </a:r>
            <a:r>
              <a:rPr lang="en-US" sz="1200"/>
              <a:t> verantwortlich? </a:t>
            </a:r>
            <a:r>
              <a:rPr lang="en-US" sz="1200">
                <a:solidFill>
                  <a:srgbClr val="0000FF"/>
                </a:solidFill>
              </a:rPr>
              <a:t>In den nicht-pigmentierten Epithelzellen </a:t>
            </a:r>
            <a:r>
              <a:rPr lang="en-US" sz="120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  </a:ext>
                </a:extLst>
              </a:rPr>
              <a:t>der</a:t>
            </a:r>
            <a:r>
              <a:rPr lang="en-US" sz="1200">
                <a:solidFill>
                  <a:srgbClr val="0000FF"/>
                </a:solidFill>
              </a:rPr>
              <a:t> Pars plicata des Ziliarkörpers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8" name="Google Shape;328;p1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329" name="Google Shape;329;p1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120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831" name="Google Shape;1831;p120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832" name="Google Shape;1832;p12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833" name="Google Shape;1833;p12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12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835" name="Google Shape;1835;p120"/>
          <p:cNvGrpSpPr/>
          <p:nvPr/>
        </p:nvGrpSpPr>
        <p:grpSpPr>
          <a:xfrm>
            <a:off x="746124" y="2720025"/>
            <a:ext cx="7651750" cy="615950"/>
            <a:chOff x="528" y="726"/>
            <a:chExt cx="4820" cy="388"/>
          </a:xfrm>
        </p:grpSpPr>
        <p:sp>
          <p:nvSpPr>
            <p:cNvPr id="1836" name="Google Shape;1836;p120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837" name="Google Shape;1837;p120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838" name="Google Shape;1838;p120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120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840" name="Google Shape;1840;p120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41" name="Google Shape;1841;p120"/>
          <p:cNvSpPr/>
          <p:nvPr/>
        </p:nvSpPr>
        <p:spPr>
          <a:xfrm>
            <a:off x="1607210" y="2566012"/>
            <a:ext cx="4296472" cy="697322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120"/>
          <p:cNvSpPr/>
          <p:nvPr/>
        </p:nvSpPr>
        <p:spPr>
          <a:xfrm>
            <a:off x="2514829" y="4303738"/>
            <a:ext cx="3067050" cy="51683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120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844" name="Google Shape;1844;p120"/>
          <p:cNvSpPr/>
          <p:nvPr/>
        </p:nvSpPr>
        <p:spPr>
          <a:xfrm>
            <a:off x="76200" y="3733800"/>
            <a:ext cx="3048000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120"/>
          <p:cNvSpPr/>
          <p:nvPr/>
        </p:nvSpPr>
        <p:spPr>
          <a:xfrm>
            <a:off x="3200400" y="3507198"/>
            <a:ext cx="4419600" cy="108065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Medikamentenklasse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erhöht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6"/>
                  </a:ext>
                </a:extLst>
              </a:rPr>
              <a:t>Trabekelmaschenwerk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Parasympathomimetika</a:t>
            </a:r>
            <a:r>
              <a:rPr lang="en-US" sz="12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, d. h. Pilo</a:t>
            </a:r>
            <a:endParaRPr sz="160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121"/>
          <p:cNvSpPr txBox="1"/>
          <p:nvPr/>
        </p:nvSpPr>
        <p:spPr>
          <a:xfrm>
            <a:off x="2997690" y="4460944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851" name="Google Shape;1851;p121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852" name="Google Shape;1852;p12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853" name="Google Shape;1853;p12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4" name="Google Shape;1854;p12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855" name="Google Shape;1855;p121"/>
          <p:cNvGrpSpPr/>
          <p:nvPr/>
        </p:nvGrpSpPr>
        <p:grpSpPr>
          <a:xfrm>
            <a:off x="746124" y="2695167"/>
            <a:ext cx="7651750" cy="615950"/>
            <a:chOff x="528" y="726"/>
            <a:chExt cx="4820" cy="388"/>
          </a:xfrm>
        </p:grpSpPr>
        <p:sp>
          <p:nvSpPr>
            <p:cNvPr id="1856" name="Google Shape;1856;p121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857" name="Google Shape;1857;p121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858" name="Google Shape;1858;p121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121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860" name="Google Shape;1860;p121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61" name="Google Shape;1861;p121"/>
          <p:cNvSpPr/>
          <p:nvPr/>
        </p:nvSpPr>
        <p:spPr>
          <a:xfrm>
            <a:off x="1636712" y="2559605"/>
            <a:ext cx="4296472" cy="697322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121"/>
          <p:cNvSpPr/>
          <p:nvPr/>
        </p:nvSpPr>
        <p:spPr>
          <a:xfrm>
            <a:off x="2724150" y="4690360"/>
            <a:ext cx="3067050" cy="51683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121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864" name="Google Shape;1864;p121"/>
          <p:cNvSpPr/>
          <p:nvPr/>
        </p:nvSpPr>
        <p:spPr>
          <a:xfrm>
            <a:off x="76200" y="3733800"/>
            <a:ext cx="3048000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121"/>
          <p:cNvSpPr/>
          <p:nvPr/>
        </p:nvSpPr>
        <p:spPr>
          <a:xfrm>
            <a:off x="3200400" y="3507198"/>
            <a:ext cx="4419600" cy="108065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Medikamentenklasse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erhöht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Parasympathomimetika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d. h. Pilo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Google Shape;1870;p122"/>
          <p:cNvSpPr txBox="1"/>
          <p:nvPr/>
        </p:nvSpPr>
        <p:spPr>
          <a:xfrm>
            <a:off x="2894216" y="4504973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871" name="Google Shape;1871;p122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872" name="Google Shape;1872;p12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873" name="Google Shape;1873;p12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12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875" name="Google Shape;1875;p122"/>
          <p:cNvGrpSpPr/>
          <p:nvPr/>
        </p:nvGrpSpPr>
        <p:grpSpPr>
          <a:xfrm>
            <a:off x="746124" y="2702464"/>
            <a:ext cx="7651750" cy="615950"/>
            <a:chOff x="528" y="726"/>
            <a:chExt cx="4820" cy="388"/>
          </a:xfrm>
        </p:grpSpPr>
        <p:sp>
          <p:nvSpPr>
            <p:cNvPr id="1876" name="Google Shape;1876;p122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877" name="Google Shape;1877;p122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FF0000"/>
                  </a:solidFill>
                </a:rPr>
                <a:t>µl</a:t>
              </a:r>
              <a:r>
                <a:rPr lang="en-US" sz="1200" b="1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1878" name="Google Shape;1878;p122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122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880" name="Google Shape;1880;p122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81" name="Google Shape;1881;p122"/>
          <p:cNvSpPr/>
          <p:nvPr/>
        </p:nvSpPr>
        <p:spPr>
          <a:xfrm>
            <a:off x="2724150" y="4690360"/>
            <a:ext cx="3067050" cy="51683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122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883" name="Google Shape;1883;p122"/>
          <p:cNvSpPr/>
          <p:nvPr/>
        </p:nvSpPr>
        <p:spPr>
          <a:xfrm>
            <a:off x="76200" y="3733800"/>
            <a:ext cx="3048000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122"/>
          <p:cNvSpPr txBox="1"/>
          <p:nvPr/>
        </p:nvSpPr>
        <p:spPr>
          <a:xfrm>
            <a:off x="609599" y="720505"/>
            <a:ext cx="7924800" cy="1564531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Laserverfahren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verbessert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7"/>
                  </a:ext>
                </a:extLst>
              </a:rPr>
              <a:t>Trabekelmaschenwerk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i="1" dirty="0">
              <a:solidFill>
                <a:srgbClr val="C8C8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Lasertrabekuloplastik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C8C8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mikroinvasive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Glaukomchirurgie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(MIGS)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Verbesserung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des TM-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verfolgt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allgemeinen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Ansätzen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Durchtrennung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Entfernung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Teils des TM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Schaffung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künstlichen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Durchgangs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Trabekelmasche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implantierten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Bypass-Stent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Vergrößerung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des Schlemm-Kanals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Kanülierung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und Dilatation</a:t>
            </a:r>
            <a:endParaRPr dirty="0"/>
          </a:p>
        </p:txBody>
      </p:sp>
      <p:sp>
        <p:nvSpPr>
          <p:cNvPr id="1885" name="Google Shape;1885;p122"/>
          <p:cNvSpPr/>
          <p:nvPr/>
        </p:nvSpPr>
        <p:spPr>
          <a:xfrm>
            <a:off x="1621729" y="2731678"/>
            <a:ext cx="4296472" cy="697322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122"/>
          <p:cNvSpPr/>
          <p:nvPr/>
        </p:nvSpPr>
        <p:spPr>
          <a:xfrm>
            <a:off x="3200400" y="3507198"/>
            <a:ext cx="4419600" cy="108065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Medikamentenklasse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erhöht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Parasympathomimetika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d. h. Pilo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123"/>
          <p:cNvSpPr txBox="1"/>
          <p:nvPr/>
        </p:nvSpPr>
        <p:spPr>
          <a:xfrm>
            <a:off x="2914407" y="4462622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892" name="Google Shape;1892;p123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893" name="Google Shape;1893;p123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894" name="Google Shape;1894;p12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12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896" name="Google Shape;1896;p123"/>
          <p:cNvGrpSpPr/>
          <p:nvPr/>
        </p:nvGrpSpPr>
        <p:grpSpPr>
          <a:xfrm>
            <a:off x="766762" y="2702093"/>
            <a:ext cx="7651750" cy="615950"/>
            <a:chOff x="528" y="726"/>
            <a:chExt cx="4820" cy="388"/>
          </a:xfrm>
        </p:grpSpPr>
        <p:sp>
          <p:nvSpPr>
            <p:cNvPr id="1897" name="Google Shape;1897;p123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898" name="Google Shape;1898;p123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899" name="Google Shape;1899;p123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123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901" name="Google Shape;1901;p123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2" name="Google Shape;1902;p123"/>
          <p:cNvSpPr/>
          <p:nvPr/>
        </p:nvSpPr>
        <p:spPr>
          <a:xfrm>
            <a:off x="2724150" y="4690360"/>
            <a:ext cx="3067050" cy="51683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123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904" name="Google Shape;1904;p123"/>
          <p:cNvSpPr/>
          <p:nvPr/>
        </p:nvSpPr>
        <p:spPr>
          <a:xfrm>
            <a:off x="76200" y="3733800"/>
            <a:ext cx="3048000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5" name="Google Shape;1905;p123"/>
          <p:cNvSpPr txBox="1"/>
          <p:nvPr/>
        </p:nvSpPr>
        <p:spPr>
          <a:xfrm>
            <a:off x="609599" y="720505"/>
            <a:ext cx="7924800" cy="1564531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Laserverfahren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verbessert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Lasertrabekuloplastik</a:t>
            </a:r>
            <a:endParaRPr sz="1600" dirty="0">
              <a:solidFill>
                <a:srgbClr val="C8C8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C8C8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mikroinvasive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Glaukomchirurgie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(MIGS)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Verbesserung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des TM-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verfolgt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allgemeinen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Ansätzen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Durchtrennung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Entfernung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Teils des TM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Schaffung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künstlichen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Durchgangs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Trabekelmasche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implantierten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Bypass-Stent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Vergrößerung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des Schlemm-Kanals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Kanülierung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und Dilatation</a:t>
            </a:r>
            <a:endParaRPr dirty="0"/>
          </a:p>
        </p:txBody>
      </p:sp>
      <p:sp>
        <p:nvSpPr>
          <p:cNvPr id="1906" name="Google Shape;1906;p123"/>
          <p:cNvSpPr/>
          <p:nvPr/>
        </p:nvSpPr>
        <p:spPr>
          <a:xfrm>
            <a:off x="1600200" y="2575142"/>
            <a:ext cx="4296472" cy="697322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7" name="Google Shape;1907;p123"/>
          <p:cNvSpPr/>
          <p:nvPr/>
        </p:nvSpPr>
        <p:spPr>
          <a:xfrm>
            <a:off x="3200400" y="3507198"/>
            <a:ext cx="4419600" cy="108065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Medikamentenklasse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erhöht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Parasympathomimetika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d. h. Pilo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12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124</a:t>
            </a:fld>
            <a:endParaRPr/>
          </a:p>
        </p:txBody>
      </p:sp>
      <p:sp>
        <p:nvSpPr>
          <p:cNvPr id="1913" name="Google Shape;1913;p124"/>
          <p:cNvSpPr txBox="1"/>
          <p:nvPr/>
        </p:nvSpPr>
        <p:spPr>
          <a:xfrm>
            <a:off x="3383236" y="6018668"/>
            <a:ext cx="23775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Lasertrabekuloplastik</a:t>
            </a:r>
            <a:endParaRPr/>
          </a:p>
        </p:txBody>
      </p:sp>
      <p:pic>
        <p:nvPicPr>
          <p:cNvPr id="1914" name="Google Shape;1914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5244" y="1011936"/>
            <a:ext cx="2953512" cy="4834128"/>
          </a:xfrm>
          <a:prstGeom prst="rect">
            <a:avLst/>
          </a:prstGeom>
          <a:noFill/>
          <a:ln>
            <a:noFill/>
          </a:ln>
        </p:spPr>
      </p:pic>
      <p:sp>
        <p:nvSpPr>
          <p:cNvPr id="1915" name="Google Shape;1915;p12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" name="Google Shape;1920;p125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921" name="Google Shape;1921;p125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922" name="Google Shape;1922;p125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923" name="Google Shape;1923;p12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12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925" name="Google Shape;1925;p125"/>
          <p:cNvGrpSpPr/>
          <p:nvPr/>
        </p:nvGrpSpPr>
        <p:grpSpPr>
          <a:xfrm>
            <a:off x="762000" y="2484438"/>
            <a:ext cx="7651750" cy="615950"/>
            <a:chOff x="528" y="726"/>
            <a:chExt cx="4820" cy="388"/>
          </a:xfrm>
        </p:grpSpPr>
        <p:sp>
          <p:nvSpPr>
            <p:cNvPr id="1926" name="Google Shape;1926;p125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927" name="Google Shape;1927;p125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928" name="Google Shape;1928;p125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125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930" name="Google Shape;1930;p125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31" name="Google Shape;1931;p125"/>
          <p:cNvSpPr/>
          <p:nvPr/>
        </p:nvSpPr>
        <p:spPr>
          <a:xfrm>
            <a:off x="2724150" y="4690360"/>
            <a:ext cx="3067050" cy="51683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2" name="Google Shape;1932;p125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933" name="Google Shape;1933;p125"/>
          <p:cNvSpPr/>
          <p:nvPr/>
        </p:nvSpPr>
        <p:spPr>
          <a:xfrm>
            <a:off x="76200" y="3733800"/>
            <a:ext cx="3048000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125"/>
          <p:cNvSpPr txBox="1"/>
          <p:nvPr/>
        </p:nvSpPr>
        <p:spPr>
          <a:xfrm>
            <a:off x="609599" y="720505"/>
            <a:ext cx="7924800" cy="1564800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Laserverfahren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verbessert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Lasertrabekuloplastik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mikroinvasive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Glaukomchirurgie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(MIGS)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Verbesserung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8"/>
                  </a:ext>
                </a:extLst>
              </a:rPr>
              <a:t>TM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verfolgt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allgemeinen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Ansätzen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Durchtrennung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Entfernung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Teils des TM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Schaffung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künstlichen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Durchgangs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Trabekelmasche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implantierten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Bypass-Stent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Vergrößerung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des Schlemm-Kanals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Kanülierung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und Dilatation</a:t>
            </a:r>
            <a:endParaRPr dirty="0"/>
          </a:p>
        </p:txBody>
      </p:sp>
      <p:sp>
        <p:nvSpPr>
          <p:cNvPr id="1935" name="Google Shape;1935;p125"/>
          <p:cNvSpPr/>
          <p:nvPr/>
        </p:nvSpPr>
        <p:spPr>
          <a:xfrm>
            <a:off x="1621729" y="2731678"/>
            <a:ext cx="4296472" cy="697322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6" name="Google Shape;1936;p125"/>
          <p:cNvSpPr/>
          <p:nvPr/>
        </p:nvSpPr>
        <p:spPr>
          <a:xfrm>
            <a:off x="3200400" y="3507198"/>
            <a:ext cx="4419600" cy="108065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Medikamentenklasse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erhöht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Parasympathomimetika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d. h. Pilo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p126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942" name="Google Shape;1942;p126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943" name="Google Shape;1943;p12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944" name="Google Shape;1944;p12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Google Shape;1945;p12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946" name="Google Shape;1946;p126"/>
          <p:cNvGrpSpPr/>
          <p:nvPr/>
        </p:nvGrpSpPr>
        <p:grpSpPr>
          <a:xfrm>
            <a:off x="746124" y="2695224"/>
            <a:ext cx="7651750" cy="615950"/>
            <a:chOff x="528" y="726"/>
            <a:chExt cx="4820" cy="388"/>
          </a:xfrm>
        </p:grpSpPr>
        <p:sp>
          <p:nvSpPr>
            <p:cNvPr id="1947" name="Google Shape;1947;p126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948" name="Google Shape;1948;p126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FF0000"/>
                  </a:solidFill>
                </a:rPr>
                <a:t>µl</a:t>
              </a:r>
              <a:r>
                <a:rPr lang="en-US" sz="1200" b="1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1949" name="Google Shape;1949;p126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126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951" name="Google Shape;1951;p126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52" name="Google Shape;1952;p126"/>
          <p:cNvSpPr/>
          <p:nvPr/>
        </p:nvSpPr>
        <p:spPr>
          <a:xfrm>
            <a:off x="2426695" y="4389718"/>
            <a:ext cx="3067050" cy="51683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126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954" name="Google Shape;1954;p126"/>
          <p:cNvSpPr/>
          <p:nvPr/>
        </p:nvSpPr>
        <p:spPr>
          <a:xfrm>
            <a:off x="76200" y="3733800"/>
            <a:ext cx="3048000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126"/>
          <p:cNvSpPr txBox="1"/>
          <p:nvPr/>
        </p:nvSpPr>
        <p:spPr>
          <a:xfrm>
            <a:off x="609599" y="720505"/>
            <a:ext cx="7924800" cy="1564800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Laserverfahren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verbessert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Lasertrabekuloplastik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rgbClr val="0000FF"/>
                </a:solidFill>
              </a:rPr>
              <a:t>Die </a:t>
            </a:r>
            <a:r>
              <a:rPr lang="en-US" sz="1200" i="1" dirty="0" err="1">
                <a:solidFill>
                  <a:srgbClr val="0000FF"/>
                </a:solidFill>
              </a:rPr>
              <a:t>mikroinvasive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Glaukomchirurgie</a:t>
            </a:r>
            <a:r>
              <a:rPr lang="en-US" sz="1200" i="1" dirty="0">
                <a:solidFill>
                  <a:srgbClr val="0000FF"/>
                </a:solidFill>
              </a:rPr>
              <a:t> (MIGS) </a:t>
            </a:r>
            <a:r>
              <a:rPr lang="en-US" sz="1200" i="1" dirty="0" err="1">
                <a:solidFill>
                  <a:srgbClr val="0000FF"/>
                </a:solidFill>
              </a:rPr>
              <a:t>zur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Verbesserung</a:t>
            </a:r>
            <a:r>
              <a:rPr lang="en-US" sz="1200" i="1" dirty="0">
                <a:solidFill>
                  <a:srgbClr val="0000FF"/>
                </a:solidFill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</a:rPr>
              <a:t>Abflusses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über</a:t>
            </a:r>
            <a:r>
              <a:rPr lang="en-US" sz="1200" i="1" dirty="0">
                <a:solidFill>
                  <a:srgbClr val="0000FF"/>
                </a:solidFill>
              </a:rPr>
              <a:t> das </a:t>
            </a:r>
            <a:r>
              <a:rPr lang="en-US" sz="1200" i="1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8"/>
                  </a:ext>
                </a:extLst>
              </a:rPr>
              <a:t>TM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verfolgt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einen</a:t>
            </a:r>
            <a:r>
              <a:rPr lang="en-US" sz="1200" i="1" dirty="0">
                <a:solidFill>
                  <a:srgbClr val="0000FF"/>
                </a:solidFill>
              </a:rPr>
              <a:t> von </a:t>
            </a:r>
            <a:r>
              <a:rPr lang="en-US" sz="1200" i="1" dirty="0" err="1">
                <a:solidFill>
                  <a:srgbClr val="0000FF"/>
                </a:solidFill>
              </a:rPr>
              <a:t>drei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allgemeinen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Ansätzen</a:t>
            </a:r>
            <a:r>
              <a:rPr lang="en-US" sz="1200" i="1" dirty="0">
                <a:solidFill>
                  <a:srgbClr val="0000FF"/>
                </a:solidFill>
              </a:rPr>
              <a:t>. </a:t>
            </a:r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sind</a:t>
            </a:r>
            <a:r>
              <a:rPr lang="en-US" sz="1200" i="1" dirty="0">
                <a:solidFill>
                  <a:srgbClr val="0000FF"/>
                </a:solidFill>
              </a:rPr>
              <a:t> das?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Durchtrennung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Entfernung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Teils des TM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Schaffung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künstlichen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Durchgangs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Trabekelmasche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mittels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 err="1">
                <a:solidFill>
                  <a:srgbClr val="0000FF"/>
                </a:solidFill>
              </a:rPr>
              <a:t>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9"/>
                  </a:ext>
                </a:extLst>
              </a:rPr>
              <a:t>implantierten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Bypass-Stents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</a:rPr>
              <a:t>rweiterung</a:t>
            </a:r>
            <a:r>
              <a:rPr lang="en-US" sz="1200" dirty="0">
                <a:solidFill>
                  <a:srgbClr val="0000FF"/>
                </a:solidFill>
              </a:rPr>
              <a:t> des Schlemm-Kanals </a:t>
            </a:r>
            <a:r>
              <a:rPr lang="en-US" sz="1200" dirty="0" err="1">
                <a:solidFill>
                  <a:srgbClr val="0000FF"/>
                </a:solidFill>
              </a:rPr>
              <a:t>durch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Kanülierung</a:t>
            </a:r>
            <a:r>
              <a:rPr lang="en-US" sz="1200" dirty="0">
                <a:solidFill>
                  <a:srgbClr val="0000FF"/>
                </a:solidFill>
              </a:rPr>
              <a:t> und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0"/>
                  </a:ext>
                </a:extLst>
              </a:rPr>
              <a:t>Dilatation</a:t>
            </a:r>
            <a:endParaRPr dirty="0"/>
          </a:p>
        </p:txBody>
      </p:sp>
      <p:sp>
        <p:nvSpPr>
          <p:cNvPr id="1956" name="Google Shape;1956;p126"/>
          <p:cNvSpPr/>
          <p:nvPr/>
        </p:nvSpPr>
        <p:spPr>
          <a:xfrm>
            <a:off x="1631601" y="2636561"/>
            <a:ext cx="4296472" cy="697322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126"/>
          <p:cNvSpPr/>
          <p:nvPr/>
        </p:nvSpPr>
        <p:spPr>
          <a:xfrm>
            <a:off x="3200400" y="3507198"/>
            <a:ext cx="4419600" cy="108065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Medikamentenklasse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erhöht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Parasympathomimetika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d. h. Pilo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2" name="Google Shape;1962;p12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127</a:t>
            </a:fld>
            <a:endParaRPr/>
          </a:p>
        </p:txBody>
      </p:sp>
      <p:sp>
        <p:nvSpPr>
          <p:cNvPr id="1963" name="Google Shape;1963;p127"/>
          <p:cNvSpPr txBox="1"/>
          <p:nvPr/>
        </p:nvSpPr>
        <p:spPr>
          <a:xfrm>
            <a:off x="1896106" y="4585750"/>
            <a:ext cx="11016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</a:rPr>
              <a:t>MIGS</a:t>
            </a:r>
            <a:endParaRPr b="1"/>
          </a:p>
        </p:txBody>
      </p:sp>
      <p:sp>
        <p:nvSpPr>
          <p:cNvPr id="1964" name="Google Shape;1964;p127"/>
          <p:cNvSpPr txBox="1"/>
          <p:nvPr/>
        </p:nvSpPr>
        <p:spPr>
          <a:xfrm>
            <a:off x="5486400" y="3058180"/>
            <a:ext cx="33357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</a:rPr>
              <a:t>Anlage </a:t>
            </a:r>
            <a:r>
              <a:rPr lang="en-US" sz="1200" dirty="0" err="1">
                <a:solidFill>
                  <a:schemeClr val="dk1"/>
                </a:solidFill>
              </a:rPr>
              <a:t>eines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künstlichen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Abflussweges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durch</a:t>
            </a:r>
            <a:r>
              <a:rPr lang="en-US" sz="1200" dirty="0">
                <a:solidFill>
                  <a:schemeClr val="dk1"/>
                </a:solidFill>
              </a:rPr>
              <a:t> das </a:t>
            </a:r>
            <a:r>
              <a:rPr lang="en-US" sz="1200" dirty="0" err="1">
                <a:solidFill>
                  <a:schemeClr val="dk1"/>
                </a:solidFill>
              </a:rPr>
              <a:t>Trabekelmaschenwerk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mithilfe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eines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1"/>
                  </a:ext>
                </a:extLst>
              </a:rPr>
              <a:t>implantierten</a:t>
            </a:r>
            <a:r>
              <a:rPr lang="en-US" sz="1200" dirty="0">
                <a:solidFill>
                  <a:schemeClr val="dk1"/>
                </a:solidFill>
              </a:rPr>
              <a:t> Bypass-Stents</a:t>
            </a:r>
            <a:endParaRPr dirty="0"/>
          </a:p>
        </p:txBody>
      </p:sp>
      <p:sp>
        <p:nvSpPr>
          <p:cNvPr id="1965" name="Google Shape;1965;p127"/>
          <p:cNvSpPr txBox="1"/>
          <p:nvPr/>
        </p:nvSpPr>
        <p:spPr>
          <a:xfrm>
            <a:off x="5600700" y="5940648"/>
            <a:ext cx="2819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Erweiterung des Schlemm-Kanals durch Kanülierung und Dilatation</a:t>
            </a:r>
            <a:endParaRPr/>
          </a:p>
        </p:txBody>
      </p:sp>
      <p:pic>
        <p:nvPicPr>
          <p:cNvPr id="1966" name="Google Shape;1966;p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542532"/>
            <a:ext cx="3733800" cy="2515648"/>
          </a:xfrm>
          <a:prstGeom prst="rect">
            <a:avLst/>
          </a:prstGeom>
          <a:noFill/>
          <a:ln>
            <a:noFill/>
          </a:ln>
        </p:spPr>
      </p:pic>
      <p:sp>
        <p:nvSpPr>
          <p:cNvPr id="1967" name="Google Shape;1967;p12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968" name="Google Shape;1968;p127"/>
          <p:cNvSpPr txBox="1"/>
          <p:nvPr/>
        </p:nvSpPr>
        <p:spPr>
          <a:xfrm>
            <a:off x="838200" y="3058180"/>
            <a:ext cx="19308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Durchtrennung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oder Entfernung eines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2"/>
                  </a:ext>
                </a:extLst>
              </a:rPr>
              <a:t>Teils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TM</a:t>
            </a:r>
            <a:endParaRPr/>
          </a:p>
        </p:txBody>
      </p:sp>
      <p:pic>
        <p:nvPicPr>
          <p:cNvPr id="1969" name="Google Shape;1969;p1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33767" y="673930"/>
            <a:ext cx="3062357" cy="2347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0" name="Google Shape;1970;p1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16380" y="3754072"/>
            <a:ext cx="3909063" cy="218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5" name="Google Shape;1975;p128"/>
          <p:cNvSpPr txBox="1"/>
          <p:nvPr/>
        </p:nvSpPr>
        <p:spPr>
          <a:xfrm>
            <a:off x="2997690" y="4464005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976" name="Google Shape;1976;p128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977" name="Google Shape;1977;p128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978" name="Google Shape;1978;p12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12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980" name="Google Shape;1980;p128"/>
          <p:cNvGrpSpPr/>
          <p:nvPr/>
        </p:nvGrpSpPr>
        <p:grpSpPr>
          <a:xfrm>
            <a:off x="766762" y="2678289"/>
            <a:ext cx="7651750" cy="615950"/>
            <a:chOff x="528" y="726"/>
            <a:chExt cx="4820" cy="388"/>
          </a:xfrm>
        </p:grpSpPr>
        <p:sp>
          <p:nvSpPr>
            <p:cNvPr id="1981" name="Google Shape;1981;p128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982" name="Google Shape;1982;p128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983" name="Google Shape;1983;p128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128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985" name="Google Shape;1985;p128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86" name="Google Shape;1986;p128"/>
          <p:cNvSpPr/>
          <p:nvPr/>
        </p:nvSpPr>
        <p:spPr>
          <a:xfrm>
            <a:off x="1623664" y="2539808"/>
            <a:ext cx="4296472" cy="697322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128"/>
          <p:cNvSpPr/>
          <p:nvPr/>
        </p:nvSpPr>
        <p:spPr>
          <a:xfrm>
            <a:off x="2724150" y="4690360"/>
            <a:ext cx="3067050" cy="51683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8" name="Google Shape;1988;p128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989" name="Google Shape;1989;p128"/>
          <p:cNvSpPr/>
          <p:nvPr/>
        </p:nvSpPr>
        <p:spPr>
          <a:xfrm>
            <a:off x="76200" y="3742170"/>
            <a:ext cx="2133600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128"/>
          <p:cNvSpPr/>
          <p:nvPr/>
        </p:nvSpPr>
        <p:spPr>
          <a:xfrm>
            <a:off x="2266608" y="3132549"/>
            <a:ext cx="5734392" cy="1787688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CCFFCC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en-US" sz="1200" i="1" dirty="0" err="1">
                <a:solidFill>
                  <a:srgbClr val="0000FF"/>
                </a:solidFill>
              </a:rPr>
              <a:t>elche</a:t>
            </a:r>
            <a:r>
              <a:rPr lang="en-US" sz="1200" i="1" dirty="0">
                <a:solidFill>
                  <a:srgbClr val="0000FF"/>
                </a:solidFill>
              </a:rPr>
              <a:t> Klasse von </a:t>
            </a:r>
            <a:r>
              <a:rPr lang="en-US" sz="1200" i="1" dirty="0" err="1">
                <a:solidFill>
                  <a:srgbClr val="0000FF"/>
                </a:solidFill>
              </a:rPr>
              <a:t>Medikamenten</a:t>
            </a:r>
            <a:r>
              <a:rPr lang="en-US" sz="1200" i="1" dirty="0">
                <a:solidFill>
                  <a:srgbClr val="0000FF"/>
                </a:solidFill>
              </a:rPr>
              <a:t> hat </a:t>
            </a:r>
            <a:r>
              <a:rPr lang="en-US" sz="1200" i="1" dirty="0" err="1">
                <a:solidFill>
                  <a:srgbClr val="0000FF"/>
                </a:solidFill>
              </a:rPr>
              <a:t>als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hauptsächlichen</a:t>
            </a:r>
            <a:r>
              <a:rPr lang="en-US" sz="1200" i="1" dirty="0">
                <a:solidFill>
                  <a:srgbClr val="0000FF"/>
                </a:solidFill>
              </a:rPr>
              <a:t> IOD-</a:t>
            </a:r>
            <a:r>
              <a:rPr lang="en-US" sz="1200" i="1" dirty="0" err="1">
                <a:solidFill>
                  <a:srgbClr val="0000FF"/>
                </a:solidFill>
              </a:rPr>
              <a:t>senkenden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Mechanismus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Erhöhung</a:t>
            </a:r>
            <a:r>
              <a:rPr lang="en-US" sz="1200" i="1" dirty="0">
                <a:solidFill>
                  <a:srgbClr val="0000FF"/>
                </a:solidFill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</a:rPr>
              <a:t>uveoskleralen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3"/>
                  </a:ext>
                </a:extLst>
              </a:rPr>
              <a:t>Abflusses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dirty="0"/>
          </a:p>
          <a:p>
            <a:pPr marL="0" marR="0" lvl="0" indent="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CCFFCC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CCFFCC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endParaRPr dirty="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Google Shape;1995;p129"/>
          <p:cNvSpPr txBox="1"/>
          <p:nvPr/>
        </p:nvSpPr>
        <p:spPr>
          <a:xfrm>
            <a:off x="2914407" y="4464005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996" name="Google Shape;1996;p129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997" name="Google Shape;1997;p129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998" name="Google Shape;1998;p12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9" name="Google Shape;1999;p12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2000" name="Google Shape;2000;p129"/>
          <p:cNvGrpSpPr/>
          <p:nvPr/>
        </p:nvGrpSpPr>
        <p:grpSpPr>
          <a:xfrm>
            <a:off x="766762" y="2691703"/>
            <a:ext cx="7651750" cy="615950"/>
            <a:chOff x="528" y="726"/>
            <a:chExt cx="4820" cy="388"/>
          </a:xfrm>
        </p:grpSpPr>
        <p:sp>
          <p:nvSpPr>
            <p:cNvPr id="2001" name="Google Shape;2001;p129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002" name="Google Shape;2002;p129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2003" name="Google Shape;2003;p129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129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2005" name="Google Shape;2005;p129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06" name="Google Shape;2006;p129"/>
          <p:cNvSpPr/>
          <p:nvPr/>
        </p:nvSpPr>
        <p:spPr>
          <a:xfrm>
            <a:off x="1680963" y="2537421"/>
            <a:ext cx="4296472" cy="697322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7" name="Google Shape;2007;p129"/>
          <p:cNvSpPr/>
          <p:nvPr/>
        </p:nvSpPr>
        <p:spPr>
          <a:xfrm>
            <a:off x="2724150" y="4690360"/>
            <a:ext cx="3067050" cy="51683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129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2009" name="Google Shape;2009;p129"/>
          <p:cNvSpPr/>
          <p:nvPr/>
        </p:nvSpPr>
        <p:spPr>
          <a:xfrm>
            <a:off x="76200" y="3733774"/>
            <a:ext cx="2133600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129"/>
          <p:cNvSpPr/>
          <p:nvPr/>
        </p:nvSpPr>
        <p:spPr>
          <a:xfrm>
            <a:off x="2266608" y="3100388"/>
            <a:ext cx="5357064" cy="1819849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CCFFCC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lvl="0">
              <a:lnSpc>
                <a:spcPct val="141666"/>
              </a:lnSpc>
            </a:pPr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Klasse von </a:t>
            </a:r>
            <a:r>
              <a:rPr lang="en-US" sz="1200" i="1" dirty="0" err="1">
                <a:solidFill>
                  <a:srgbClr val="0000FF"/>
                </a:solidFill>
              </a:rPr>
              <a:t>Medikamenten</a:t>
            </a:r>
            <a:r>
              <a:rPr lang="en-US" sz="1200" i="1" dirty="0">
                <a:solidFill>
                  <a:srgbClr val="0000FF"/>
                </a:solidFill>
              </a:rPr>
              <a:t> hat </a:t>
            </a:r>
            <a:r>
              <a:rPr lang="en-US" sz="1200" i="1" dirty="0" err="1">
                <a:solidFill>
                  <a:srgbClr val="0000FF"/>
                </a:solidFill>
              </a:rPr>
              <a:t>als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hauptsächlichen</a:t>
            </a:r>
            <a:r>
              <a:rPr lang="en-US" sz="1200" i="1" dirty="0">
                <a:solidFill>
                  <a:srgbClr val="0000FF"/>
                </a:solidFill>
              </a:rPr>
              <a:t> IOD-</a:t>
            </a:r>
            <a:r>
              <a:rPr lang="en-US" sz="1200" i="1" dirty="0" err="1">
                <a:solidFill>
                  <a:srgbClr val="0000FF"/>
                </a:solidFill>
              </a:rPr>
              <a:t>senkenden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Mechanismus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Erhöhung</a:t>
            </a:r>
            <a:r>
              <a:rPr lang="en-US" sz="1200" i="1" dirty="0">
                <a:solidFill>
                  <a:srgbClr val="0000FF"/>
                </a:solidFill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</a:rPr>
              <a:t>uveoskleralen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93"/>
                  </a:ext>
                </a:extLst>
              </a:rPr>
              <a:t>Abflusses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200" dirty="0"/>
          </a:p>
          <a:p>
            <a:pPr marL="0" marR="0" lvl="0" indent="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1676400"/>
            <a:ext cx="4680804" cy="35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3"/>
          <p:cNvPicPr preferRelativeResize="0"/>
          <p:nvPr/>
        </p:nvPicPr>
        <p:blipFill rotWithShape="1">
          <a:blip r:embed="rId4">
            <a:alphaModFix/>
          </a:blip>
          <a:srcRect l="25974"/>
          <a:stretch/>
        </p:blipFill>
        <p:spPr>
          <a:xfrm>
            <a:off x="5379522" y="1295400"/>
            <a:ext cx="3459678" cy="350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13"/>
          <p:cNvSpPr txBox="1"/>
          <p:nvPr/>
        </p:nvSpPr>
        <p:spPr>
          <a:xfrm>
            <a:off x="1299318" y="6019800"/>
            <a:ext cx="65454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Nicht-pigmentiertes Epithel der Pars plicata des Ziliarkörpers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(beachten Sie auch das Vorhandensein einer pigmentierten Epithelschicht)</a:t>
            </a:r>
            <a:endParaRPr/>
          </a:p>
        </p:txBody>
      </p:sp>
      <p:sp>
        <p:nvSpPr>
          <p:cNvPr id="338" name="Google Shape;338;p13"/>
          <p:cNvSpPr txBox="1"/>
          <p:nvPr/>
        </p:nvSpPr>
        <p:spPr>
          <a:xfrm>
            <a:off x="2045519" y="4883762"/>
            <a:ext cx="119936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Geringere Vergrößerung</a:t>
            </a:r>
            <a:endParaRPr/>
          </a:p>
        </p:txBody>
      </p:sp>
      <p:sp>
        <p:nvSpPr>
          <p:cNvPr id="339" name="Google Shape;339;p13"/>
          <p:cNvSpPr txBox="1"/>
          <p:nvPr/>
        </p:nvSpPr>
        <p:spPr>
          <a:xfrm>
            <a:off x="6487238" y="4873823"/>
            <a:ext cx="124425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Höhere Vergrößerung</a:t>
            </a:r>
            <a:endParaRPr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p130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2016" name="Google Shape;2016;p130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2017" name="Google Shape;2017;p13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2018" name="Google Shape;2018;p13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13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2020" name="Google Shape;2020;p130"/>
          <p:cNvGrpSpPr/>
          <p:nvPr/>
        </p:nvGrpSpPr>
        <p:grpSpPr>
          <a:xfrm>
            <a:off x="746124" y="2680926"/>
            <a:ext cx="7651750" cy="615950"/>
            <a:chOff x="528" y="726"/>
            <a:chExt cx="4820" cy="388"/>
          </a:xfrm>
        </p:grpSpPr>
        <p:sp>
          <p:nvSpPr>
            <p:cNvPr id="2021" name="Google Shape;2021;p130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022" name="Google Shape;2022;p130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FF0000"/>
                  </a:solidFill>
                </a:rPr>
                <a:t>µl</a:t>
              </a:r>
              <a:r>
                <a:rPr lang="en-US" sz="1200" b="1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2023" name="Google Shape;2023;p130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130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2025" name="Google Shape;2025;p130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26" name="Google Shape;2026;p130"/>
          <p:cNvSpPr/>
          <p:nvPr/>
        </p:nvSpPr>
        <p:spPr>
          <a:xfrm>
            <a:off x="1631601" y="2511523"/>
            <a:ext cx="4296472" cy="697322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7" name="Google Shape;2027;p130"/>
          <p:cNvSpPr/>
          <p:nvPr/>
        </p:nvSpPr>
        <p:spPr>
          <a:xfrm>
            <a:off x="2558895" y="4370869"/>
            <a:ext cx="3067050" cy="51683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130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2029" name="Google Shape;2029;p130"/>
          <p:cNvSpPr/>
          <p:nvPr/>
        </p:nvSpPr>
        <p:spPr>
          <a:xfrm>
            <a:off x="76200" y="3742170"/>
            <a:ext cx="2133600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0" name="Google Shape;2030;p130"/>
          <p:cNvSpPr txBox="1"/>
          <p:nvPr/>
        </p:nvSpPr>
        <p:spPr>
          <a:xfrm>
            <a:off x="1201704" y="5406289"/>
            <a:ext cx="6934200" cy="1077218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Gibt es ein MIGS-Verfahren, das den U/S-Abfluss verbessert?</a:t>
            </a:r>
            <a:endParaRPr sz="1600" i="1">
              <a:solidFill>
                <a:srgbClr val="FEFE4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Zum Zeitpunkt der Erstellung dieses Artikels nein. Ein implantierbares Bypass-Implantat, das Kammerwasser in den suprachoroidalen Raum ableitete, war eine Zeit lang erhältlich, wurde jedoch aufgrund damit verbundener Hornhautkomplikationen inzwischen vom Markt genommen.</a:t>
            </a:r>
            <a:endParaRPr/>
          </a:p>
        </p:txBody>
      </p:sp>
      <p:sp>
        <p:nvSpPr>
          <p:cNvPr id="2031" name="Google Shape;2031;p130"/>
          <p:cNvSpPr/>
          <p:nvPr/>
        </p:nvSpPr>
        <p:spPr>
          <a:xfrm>
            <a:off x="2266607" y="2852738"/>
            <a:ext cx="5869297" cy="2067499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CCFFCC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>
              <a:lnSpc>
                <a:spcPct val="141666"/>
              </a:lnSpc>
            </a:pPr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Klasse von </a:t>
            </a:r>
            <a:r>
              <a:rPr lang="en-US" sz="1200" i="1" dirty="0" err="1">
                <a:solidFill>
                  <a:srgbClr val="0000FF"/>
                </a:solidFill>
              </a:rPr>
              <a:t>Medikamenten</a:t>
            </a:r>
            <a:r>
              <a:rPr lang="en-US" sz="1200" i="1" dirty="0">
                <a:solidFill>
                  <a:srgbClr val="0000FF"/>
                </a:solidFill>
              </a:rPr>
              <a:t> hat </a:t>
            </a:r>
            <a:r>
              <a:rPr lang="en-US" sz="1200" i="1" dirty="0" err="1">
                <a:solidFill>
                  <a:srgbClr val="0000FF"/>
                </a:solidFill>
              </a:rPr>
              <a:t>als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hauptsächlichen</a:t>
            </a:r>
            <a:r>
              <a:rPr lang="en-US" sz="1200" i="1" dirty="0">
                <a:solidFill>
                  <a:srgbClr val="0000FF"/>
                </a:solidFill>
              </a:rPr>
              <a:t> IOD-</a:t>
            </a:r>
            <a:r>
              <a:rPr lang="en-US" sz="1200" i="1" dirty="0" err="1">
                <a:solidFill>
                  <a:srgbClr val="0000FF"/>
                </a:solidFill>
              </a:rPr>
              <a:t>senkenden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Mechanismus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Erhöhung</a:t>
            </a:r>
            <a:r>
              <a:rPr lang="en-US" sz="1200" i="1" dirty="0">
                <a:solidFill>
                  <a:srgbClr val="0000FF"/>
                </a:solidFill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</a:rPr>
              <a:t>uveoskleralen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93"/>
                  </a:ext>
                </a:extLst>
              </a:rPr>
              <a:t>Abflusses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200" dirty="0"/>
          </a:p>
          <a:p>
            <a:pPr marL="0" marR="0" lvl="0" indent="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endParaRPr dirty="0"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6" name="Google Shape;2036;p131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2037" name="Google Shape;2037;p131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2038" name="Google Shape;2038;p13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2039" name="Google Shape;2039;p13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0" name="Google Shape;2040;p13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2041" name="Google Shape;2041;p131"/>
          <p:cNvGrpSpPr/>
          <p:nvPr/>
        </p:nvGrpSpPr>
        <p:grpSpPr>
          <a:xfrm>
            <a:off x="766762" y="2679295"/>
            <a:ext cx="7651750" cy="615950"/>
            <a:chOff x="528" y="726"/>
            <a:chExt cx="4820" cy="388"/>
          </a:xfrm>
        </p:grpSpPr>
        <p:sp>
          <p:nvSpPr>
            <p:cNvPr id="2042" name="Google Shape;2042;p131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043" name="Google Shape;2043;p131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2044" name="Google Shape;2044;p131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131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2046" name="Google Shape;2046;p131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47" name="Google Shape;2047;p131"/>
          <p:cNvSpPr/>
          <p:nvPr/>
        </p:nvSpPr>
        <p:spPr>
          <a:xfrm>
            <a:off x="1623664" y="2609904"/>
            <a:ext cx="4296472" cy="697322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8" name="Google Shape;2048;p131"/>
          <p:cNvSpPr/>
          <p:nvPr/>
        </p:nvSpPr>
        <p:spPr>
          <a:xfrm>
            <a:off x="2382627" y="4317183"/>
            <a:ext cx="3067050" cy="51683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p131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2050" name="Google Shape;2050;p131"/>
          <p:cNvSpPr/>
          <p:nvPr/>
        </p:nvSpPr>
        <p:spPr>
          <a:xfrm>
            <a:off x="11075" y="3781297"/>
            <a:ext cx="2133600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1" name="Google Shape;2051;p131"/>
          <p:cNvSpPr txBox="1"/>
          <p:nvPr/>
        </p:nvSpPr>
        <p:spPr>
          <a:xfrm>
            <a:off x="1201704" y="5406289"/>
            <a:ext cx="6934200" cy="1077218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Gibt es ein MIGS-Verfahren, das den U/S-Abfluss verbessert?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Zum Zeitpunkt der Erstellung dieses Artikels nein. Ein implantierbares Bypass-Implantat, das Kammerwasser in den suprachoroidalen Raum ableitete, war eine Zeit lang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4"/>
                  </a:ext>
                </a:extLst>
              </a:rPr>
              <a:t>erhältlich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wurde jedoch aufgrund damit verbundener Hornhautkomplikationen inzwischen vom Markt genommen.</a:t>
            </a:r>
            <a:endParaRPr/>
          </a:p>
        </p:txBody>
      </p:sp>
      <p:sp>
        <p:nvSpPr>
          <p:cNvPr id="2052" name="Google Shape;2052;p131"/>
          <p:cNvSpPr/>
          <p:nvPr/>
        </p:nvSpPr>
        <p:spPr>
          <a:xfrm>
            <a:off x="2266608" y="2841623"/>
            <a:ext cx="6554334" cy="207861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CCFFCC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lvl="0">
              <a:lnSpc>
                <a:spcPct val="141666"/>
              </a:lnSpc>
            </a:pPr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Klasse von </a:t>
            </a:r>
            <a:r>
              <a:rPr lang="en-US" sz="1200" i="1" dirty="0" err="1">
                <a:solidFill>
                  <a:srgbClr val="0000FF"/>
                </a:solidFill>
              </a:rPr>
              <a:t>Medikamenten</a:t>
            </a:r>
            <a:r>
              <a:rPr lang="en-US" sz="1200" i="1" dirty="0">
                <a:solidFill>
                  <a:srgbClr val="0000FF"/>
                </a:solidFill>
              </a:rPr>
              <a:t> hat </a:t>
            </a:r>
            <a:r>
              <a:rPr lang="en-US" sz="1200" i="1" dirty="0" err="1">
                <a:solidFill>
                  <a:srgbClr val="0000FF"/>
                </a:solidFill>
              </a:rPr>
              <a:t>als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hauptsächlichen</a:t>
            </a:r>
            <a:r>
              <a:rPr lang="en-US" sz="1200" i="1" dirty="0">
                <a:solidFill>
                  <a:srgbClr val="0000FF"/>
                </a:solidFill>
              </a:rPr>
              <a:t> IOD-</a:t>
            </a:r>
            <a:r>
              <a:rPr lang="en-US" sz="1200" i="1" dirty="0" err="1">
                <a:solidFill>
                  <a:srgbClr val="0000FF"/>
                </a:solidFill>
              </a:rPr>
              <a:t>senkenden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Mechanismus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Erhöhung</a:t>
            </a:r>
            <a:r>
              <a:rPr lang="en-US" sz="1200" i="1" dirty="0">
                <a:solidFill>
                  <a:srgbClr val="0000FF"/>
                </a:solidFill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</a:rPr>
              <a:t>uveoskleralen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93"/>
                  </a:ext>
                </a:extLst>
              </a:rPr>
              <a:t>Abflusses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200" dirty="0"/>
          </a:p>
          <a:p>
            <a:pPr marL="0" marR="0" lvl="0" indent="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endParaRPr dirty="0"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8" name="Google Shape;2058;p132"/>
          <p:cNvGrpSpPr/>
          <p:nvPr/>
        </p:nvGrpSpPr>
        <p:grpSpPr>
          <a:xfrm>
            <a:off x="750886" y="2696266"/>
            <a:ext cx="7642225" cy="615950"/>
            <a:chOff x="528" y="726"/>
            <a:chExt cx="4814" cy="388"/>
          </a:xfrm>
        </p:grpSpPr>
        <p:sp>
          <p:nvSpPr>
            <p:cNvPr id="2059" name="Google Shape;2059;p132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060" name="Google Shape;2060;p132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132"/>
            <p:cNvSpPr txBox="1"/>
            <p:nvPr/>
          </p:nvSpPr>
          <p:spPr>
            <a:xfrm>
              <a:off x="3848" y="764"/>
              <a:ext cx="1494" cy="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Episkleraler</a:t>
              </a: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1" dirty="0" err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en-US" sz="1200" b="1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mmHg</a:t>
              </a: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dirty="0"/>
            </a:p>
          </p:txBody>
        </p:sp>
        <p:sp>
          <p:nvSpPr>
            <p:cNvPr id="2062" name="Google Shape;2062;p132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i="1" dirty="0">
                  <a:solidFill>
                    <a:srgbClr val="BFBFBF"/>
                  </a:solidFill>
                </a:rPr>
                <a:t>µl</a:t>
              </a:r>
              <a:r>
                <a:rPr lang="en-US" sz="1200" b="1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dirty="0"/>
            </a:p>
          </p:txBody>
        </p:sp>
      </p:grpSp>
      <p:sp>
        <p:nvSpPr>
          <p:cNvPr id="2063" name="Google Shape;2063;p132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2064" name="Google Shape;2064;p132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5" name="Google Shape;2065;p132"/>
          <p:cNvCxnSpPr/>
          <p:nvPr/>
        </p:nvCxnSpPr>
        <p:spPr>
          <a:xfrm flipH="1">
            <a:off x="4876800" y="2627313"/>
            <a:ext cx="990600" cy="228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6" name="Google Shape;2066;p132"/>
          <p:cNvCxnSpPr/>
          <p:nvPr/>
        </p:nvCxnSpPr>
        <p:spPr>
          <a:xfrm flipH="1">
            <a:off x="3810000" y="3008313"/>
            <a:ext cx="990600" cy="228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67" name="Google Shape;2067;p132"/>
          <p:cNvSpPr txBox="1"/>
          <p:nvPr/>
        </p:nvSpPr>
        <p:spPr>
          <a:xfrm>
            <a:off x="1793875" y="4057650"/>
            <a:ext cx="5611800" cy="3582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Beachten Sie, dass sich die </a:t>
            </a:r>
            <a:r>
              <a:rPr lang="en-US" sz="1200" b="1">
                <a:solidFill>
                  <a:srgbClr val="A5A5A5"/>
                </a:solidFill>
              </a:rPr>
              <a:t>µl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/min </a:t>
            </a: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aufheben, sodass der Augeninnendruck in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mmHg</a:t>
            </a: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verbleibt</a:t>
            </a:r>
            <a:endParaRPr/>
          </a:p>
        </p:txBody>
      </p:sp>
      <p:sp>
        <p:nvSpPr>
          <p:cNvPr id="2068" name="Google Shape;2068;p132"/>
          <p:cNvSpPr txBox="1"/>
          <p:nvPr/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p13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2070" name="Google Shape;2070;p13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2071" name="Google Shape;2071;p132"/>
          <p:cNvSpPr/>
          <p:nvPr/>
        </p:nvSpPr>
        <p:spPr>
          <a:xfrm rot="-1927131">
            <a:off x="864774" y="3051437"/>
            <a:ext cx="5629873" cy="3153826"/>
          </a:xfrm>
          <a:prstGeom prst="rightArrow">
            <a:avLst>
              <a:gd name="adj1" fmla="val 51624"/>
              <a:gd name="adj2" fmla="val 51088"/>
            </a:avLst>
          </a:prstGeom>
          <a:solidFill>
            <a:srgbClr val="FFCCFF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Gibt es medizinische Möglichkeiten zur Senkung des EVP?</a:t>
            </a:r>
            <a:endParaRPr sz="1600" i="1">
              <a:solidFill>
                <a:srgbClr val="FFCC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Das Glaukom-Buch weist darauf hin, dass Rho-Kinase-Hemmer den EVP senken können. Darüber hinaus kann ein selektiver a-Agonist – Apraclonidin – den EVP in gewissem Maße senken, indem er den Blutfluss zum Auge verringert.</a:t>
            </a:r>
            <a:endParaRPr/>
          </a:p>
        </p:txBody>
      </p:sp>
      <p:sp>
        <p:nvSpPr>
          <p:cNvPr id="2072" name="Google Shape;2072;p132"/>
          <p:cNvSpPr/>
          <p:nvPr/>
        </p:nvSpPr>
        <p:spPr>
          <a:xfrm>
            <a:off x="5791200" y="2286000"/>
            <a:ext cx="2743200" cy="114137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8" name="Google Shape;2078;p133"/>
          <p:cNvGrpSpPr/>
          <p:nvPr/>
        </p:nvGrpSpPr>
        <p:grpSpPr>
          <a:xfrm>
            <a:off x="750886" y="2684355"/>
            <a:ext cx="7642225" cy="615950"/>
            <a:chOff x="528" y="726"/>
            <a:chExt cx="4814" cy="388"/>
          </a:xfrm>
        </p:grpSpPr>
        <p:sp>
          <p:nvSpPr>
            <p:cNvPr id="2079" name="Google Shape;2079;p133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080" name="Google Shape;2080;p133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133"/>
            <p:cNvSpPr txBox="1"/>
            <p:nvPr/>
          </p:nvSpPr>
          <p:spPr>
            <a:xfrm>
              <a:off x="3848" y="764"/>
              <a:ext cx="1494" cy="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Episkleraler</a:t>
              </a: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1" dirty="0" err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en-US" sz="1200" b="1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mmHg</a:t>
              </a: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dirty="0"/>
            </a:p>
          </p:txBody>
        </p:sp>
        <p:sp>
          <p:nvSpPr>
            <p:cNvPr id="2082" name="Google Shape;2082;p133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i="1" dirty="0">
                  <a:solidFill>
                    <a:srgbClr val="BFBFBF"/>
                  </a:solidFill>
                </a:rPr>
                <a:t>µl</a:t>
              </a:r>
              <a:r>
                <a:rPr lang="en-US" sz="1200" b="1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dirty="0"/>
            </a:p>
          </p:txBody>
        </p:sp>
      </p:grpSp>
      <p:sp>
        <p:nvSpPr>
          <p:cNvPr id="2083" name="Google Shape;2083;p133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2084" name="Google Shape;2084;p133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85" name="Google Shape;2085;p133"/>
          <p:cNvCxnSpPr/>
          <p:nvPr/>
        </p:nvCxnSpPr>
        <p:spPr>
          <a:xfrm flipH="1">
            <a:off x="4876800" y="2627313"/>
            <a:ext cx="990600" cy="228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86" name="Google Shape;2086;p133"/>
          <p:cNvCxnSpPr/>
          <p:nvPr/>
        </p:nvCxnSpPr>
        <p:spPr>
          <a:xfrm flipH="1">
            <a:off x="3810000" y="3008313"/>
            <a:ext cx="990600" cy="228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87" name="Google Shape;2087;p133"/>
          <p:cNvSpPr txBox="1"/>
          <p:nvPr/>
        </p:nvSpPr>
        <p:spPr>
          <a:xfrm>
            <a:off x="1793875" y="4057650"/>
            <a:ext cx="5611800" cy="3582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Beachten Sie, dass sich die </a:t>
            </a:r>
            <a:r>
              <a:rPr lang="en-US" sz="1200" b="1">
                <a:solidFill>
                  <a:srgbClr val="A5A5A5"/>
                </a:solidFill>
              </a:rPr>
              <a:t>µl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/min </a:t>
            </a: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aufheben, sodass der Augeninnendruck in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mmHg</a:t>
            </a: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verbleibt</a:t>
            </a:r>
            <a:endParaRPr/>
          </a:p>
        </p:txBody>
      </p:sp>
      <p:sp>
        <p:nvSpPr>
          <p:cNvPr id="2088" name="Google Shape;2088;p133"/>
          <p:cNvSpPr txBox="1"/>
          <p:nvPr/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9" name="Google Shape;2089;p13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2090" name="Google Shape;2090;p133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 und Antwort</a:t>
            </a:r>
            <a:endParaRPr/>
          </a:p>
        </p:txBody>
      </p:sp>
      <p:sp>
        <p:nvSpPr>
          <p:cNvPr id="2091" name="Google Shape;2091;p133"/>
          <p:cNvSpPr/>
          <p:nvPr/>
        </p:nvSpPr>
        <p:spPr>
          <a:xfrm rot="-1927131">
            <a:off x="864774" y="3051437"/>
            <a:ext cx="5629873" cy="3153826"/>
          </a:xfrm>
          <a:prstGeom prst="rightArrow">
            <a:avLst>
              <a:gd name="adj1" fmla="val 51624"/>
              <a:gd name="adj2" fmla="val 51088"/>
            </a:avLst>
          </a:prstGeom>
          <a:solidFill>
            <a:srgbClr val="FFCCFF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Gibt es medizinische Möglichkeiten zur Senkung des EVP?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5"/>
                  </a:ext>
                </a:extLst>
              </a:rPr>
              <a:t>Glaukom-Buch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weist darauf hin, dass Rho-Kinase-Hemmer den EVP senken können</a:t>
            </a:r>
            <a:r>
              <a:rPr lang="en-US" sz="120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. Darüber hinaus kann ein selektiver a-Agonist – Apraclonidin – den EVP in gewissem Maße senken, indem er den Blutfluss zum Auge verringert.</a:t>
            </a:r>
            <a:endParaRPr/>
          </a:p>
        </p:txBody>
      </p:sp>
      <p:sp>
        <p:nvSpPr>
          <p:cNvPr id="2092" name="Google Shape;2092;p133"/>
          <p:cNvSpPr/>
          <p:nvPr/>
        </p:nvSpPr>
        <p:spPr>
          <a:xfrm rot="-1951223">
            <a:off x="3401552" y="3836638"/>
            <a:ext cx="1865734" cy="22539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Klasse von Glaukom-Medikamenten</a:t>
            </a:r>
            <a:endParaRPr/>
          </a:p>
        </p:txBody>
      </p:sp>
      <p:sp>
        <p:nvSpPr>
          <p:cNvPr id="2093" name="Google Shape;2093;p133"/>
          <p:cNvSpPr/>
          <p:nvPr/>
        </p:nvSpPr>
        <p:spPr>
          <a:xfrm>
            <a:off x="5791200" y="2286000"/>
            <a:ext cx="2743200" cy="114137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9" name="Google Shape;2099;p134"/>
          <p:cNvGrpSpPr/>
          <p:nvPr/>
        </p:nvGrpSpPr>
        <p:grpSpPr>
          <a:xfrm>
            <a:off x="750886" y="2700338"/>
            <a:ext cx="7642225" cy="615950"/>
            <a:chOff x="528" y="726"/>
            <a:chExt cx="4814" cy="388"/>
          </a:xfrm>
        </p:grpSpPr>
        <p:sp>
          <p:nvSpPr>
            <p:cNvPr id="2100" name="Google Shape;2100;p134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101" name="Google Shape;2101;p134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134"/>
            <p:cNvSpPr txBox="1"/>
            <p:nvPr/>
          </p:nvSpPr>
          <p:spPr>
            <a:xfrm>
              <a:off x="3848" y="764"/>
              <a:ext cx="1494" cy="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Episkleraler</a:t>
              </a: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1" dirty="0" err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en-US" sz="1200" b="1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mmHg</a:t>
              </a: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dirty="0"/>
            </a:p>
          </p:txBody>
        </p:sp>
        <p:sp>
          <p:nvSpPr>
            <p:cNvPr id="2103" name="Google Shape;2103;p134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i="1" dirty="0">
                  <a:solidFill>
                    <a:srgbClr val="BFBFBF"/>
                  </a:solidFill>
                </a:rPr>
                <a:t>µl</a:t>
              </a:r>
              <a:r>
                <a:rPr lang="en-US" sz="1200" b="1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dirty="0"/>
            </a:p>
          </p:txBody>
        </p:sp>
      </p:grpSp>
      <p:sp>
        <p:nvSpPr>
          <p:cNvPr id="2104" name="Google Shape;2104;p134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2105" name="Google Shape;2105;p134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06" name="Google Shape;2106;p134"/>
          <p:cNvCxnSpPr/>
          <p:nvPr/>
        </p:nvCxnSpPr>
        <p:spPr>
          <a:xfrm flipH="1">
            <a:off x="4876800" y="2627313"/>
            <a:ext cx="990600" cy="228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07" name="Google Shape;2107;p134"/>
          <p:cNvCxnSpPr/>
          <p:nvPr/>
        </p:nvCxnSpPr>
        <p:spPr>
          <a:xfrm flipH="1">
            <a:off x="3810000" y="3008313"/>
            <a:ext cx="990600" cy="228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08" name="Google Shape;2108;p134"/>
          <p:cNvSpPr txBox="1"/>
          <p:nvPr/>
        </p:nvSpPr>
        <p:spPr>
          <a:xfrm>
            <a:off x="1793875" y="4057650"/>
            <a:ext cx="5611800" cy="3582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Beachten Sie, dass sich die </a:t>
            </a:r>
            <a:r>
              <a:rPr lang="en-US" sz="1200" b="1">
                <a:solidFill>
                  <a:srgbClr val="A5A5A5"/>
                </a:solidFill>
              </a:rPr>
              <a:t>µl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/min </a:t>
            </a: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aufheben, sodass der Augeninnendruck in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mmHg</a:t>
            </a: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verbleibt</a:t>
            </a:r>
            <a:endParaRPr/>
          </a:p>
        </p:txBody>
      </p:sp>
      <p:sp>
        <p:nvSpPr>
          <p:cNvPr id="2109" name="Google Shape;2109;p134"/>
          <p:cNvSpPr txBox="1"/>
          <p:nvPr/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0" name="Google Shape;2110;p13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2111" name="Google Shape;2111;p134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2112" name="Google Shape;2112;p134"/>
          <p:cNvSpPr/>
          <p:nvPr/>
        </p:nvSpPr>
        <p:spPr>
          <a:xfrm rot="-1927131">
            <a:off x="864774" y="3051437"/>
            <a:ext cx="5629873" cy="3153826"/>
          </a:xfrm>
          <a:prstGeom prst="rightArrow">
            <a:avLst>
              <a:gd name="adj1" fmla="val 51624"/>
              <a:gd name="adj2" fmla="val 51088"/>
            </a:avLst>
          </a:prstGeom>
          <a:solidFill>
            <a:srgbClr val="FFCCFF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Gibt es medizinische Möglichkeiten zur Senkung des EVP?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Glaukom-Buch weist darauf hin, dass Rho-Kinase-Hemmer den EVP senken können</a:t>
            </a:r>
            <a:r>
              <a:rPr lang="en-US" sz="120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. Darüber hinaus kann ein selektiver a-Agonist – Apraclonidin – den EVP in gewissem Maße senken, indem er die Durchblutung des Auges verringert.</a:t>
            </a:r>
            <a:endParaRPr/>
          </a:p>
        </p:txBody>
      </p:sp>
      <p:sp>
        <p:nvSpPr>
          <p:cNvPr id="2113" name="Google Shape;2113;p134"/>
          <p:cNvSpPr/>
          <p:nvPr/>
        </p:nvSpPr>
        <p:spPr>
          <a:xfrm>
            <a:off x="5791200" y="2286000"/>
            <a:ext cx="2743200" cy="114137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9" name="Google Shape;2119;p135"/>
          <p:cNvGrpSpPr/>
          <p:nvPr/>
        </p:nvGrpSpPr>
        <p:grpSpPr>
          <a:xfrm>
            <a:off x="771524" y="2715292"/>
            <a:ext cx="7642225" cy="615950"/>
            <a:chOff x="528" y="726"/>
            <a:chExt cx="4814" cy="388"/>
          </a:xfrm>
        </p:grpSpPr>
        <p:sp>
          <p:nvSpPr>
            <p:cNvPr id="2120" name="Google Shape;2120;p135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121" name="Google Shape;2121;p135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135"/>
            <p:cNvSpPr txBox="1"/>
            <p:nvPr/>
          </p:nvSpPr>
          <p:spPr>
            <a:xfrm>
              <a:off x="3848" y="764"/>
              <a:ext cx="1494" cy="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Episkleraler</a:t>
              </a: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1" dirty="0" err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en-US" sz="1200" b="1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mmHg</a:t>
              </a: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dirty="0"/>
            </a:p>
          </p:txBody>
        </p:sp>
        <p:sp>
          <p:nvSpPr>
            <p:cNvPr id="2123" name="Google Shape;2123;p135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i="1" dirty="0">
                  <a:solidFill>
                    <a:srgbClr val="BFBFBF"/>
                  </a:solidFill>
                </a:rPr>
                <a:t>µl</a:t>
              </a:r>
              <a:r>
                <a:rPr lang="en-US" sz="1200" b="1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dirty="0"/>
            </a:p>
          </p:txBody>
        </p:sp>
      </p:grpSp>
      <p:sp>
        <p:nvSpPr>
          <p:cNvPr id="2124" name="Google Shape;2124;p135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2125" name="Google Shape;2125;p135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26" name="Google Shape;2126;p135"/>
          <p:cNvCxnSpPr/>
          <p:nvPr/>
        </p:nvCxnSpPr>
        <p:spPr>
          <a:xfrm flipH="1">
            <a:off x="4876800" y="2627313"/>
            <a:ext cx="990600" cy="228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27" name="Google Shape;2127;p135"/>
          <p:cNvCxnSpPr/>
          <p:nvPr/>
        </p:nvCxnSpPr>
        <p:spPr>
          <a:xfrm flipH="1">
            <a:off x="3810000" y="3008313"/>
            <a:ext cx="990600" cy="228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28" name="Google Shape;2128;p135"/>
          <p:cNvSpPr txBox="1"/>
          <p:nvPr/>
        </p:nvSpPr>
        <p:spPr>
          <a:xfrm>
            <a:off x="1793875" y="4057650"/>
            <a:ext cx="5611800" cy="3582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Beachten Sie, dass sich die </a:t>
            </a:r>
            <a:r>
              <a:rPr lang="en-US" sz="1200" b="1">
                <a:solidFill>
                  <a:srgbClr val="A5A5A5"/>
                </a:solidFill>
              </a:rPr>
              <a:t>µl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/min </a:t>
            </a: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aufheben, sodass der Augeninnendruck in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mmHg</a:t>
            </a: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verbleibt</a:t>
            </a:r>
            <a:endParaRPr/>
          </a:p>
        </p:txBody>
      </p:sp>
      <p:sp>
        <p:nvSpPr>
          <p:cNvPr id="2129" name="Google Shape;2129;p135"/>
          <p:cNvSpPr txBox="1"/>
          <p:nvPr/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0" name="Google Shape;2130;p13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2131" name="Google Shape;2131;p135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2132" name="Google Shape;2132;p135"/>
          <p:cNvSpPr/>
          <p:nvPr/>
        </p:nvSpPr>
        <p:spPr>
          <a:xfrm rot="-1927131">
            <a:off x="864774" y="3051437"/>
            <a:ext cx="5629873" cy="3153826"/>
          </a:xfrm>
          <a:prstGeom prst="rightArrow">
            <a:avLst>
              <a:gd name="adj1" fmla="val 51624"/>
              <a:gd name="adj2" fmla="val 51088"/>
            </a:avLst>
          </a:prstGeom>
          <a:solidFill>
            <a:srgbClr val="FFCCFF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1200" i="1" dirty="0" err="1">
                <a:solidFill>
                  <a:srgbClr val="0000FF"/>
                </a:solidFill>
              </a:rPr>
              <a:t>Gibt</a:t>
            </a:r>
            <a:r>
              <a:rPr lang="en-US" sz="1200" i="1" dirty="0">
                <a:solidFill>
                  <a:srgbClr val="0000FF"/>
                </a:solidFill>
              </a:rPr>
              <a:t> es </a:t>
            </a:r>
            <a:r>
              <a:rPr lang="en-US" sz="1200" i="1" dirty="0" err="1">
                <a:solidFill>
                  <a:srgbClr val="0000FF"/>
                </a:solidFill>
              </a:rPr>
              <a:t>medizinische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Möglichkeiten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zur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Senkung</a:t>
            </a:r>
            <a:r>
              <a:rPr lang="en-US" sz="1200" i="1" dirty="0">
                <a:solidFill>
                  <a:srgbClr val="0000FF"/>
                </a:solidFill>
              </a:rPr>
              <a:t> des EVP?</a:t>
            </a:r>
            <a:endParaRPr lang="en-US" sz="1200" dirty="0"/>
          </a:p>
          <a:p>
            <a:pPr lvl="0">
              <a:lnSpc>
                <a:spcPct val="150000"/>
              </a:lnSpc>
            </a:pPr>
            <a:r>
              <a:rPr lang="en-US" sz="1200" dirty="0">
                <a:solidFill>
                  <a:srgbClr val="0000FF"/>
                </a:solidFill>
              </a:rPr>
              <a:t>Das </a:t>
            </a:r>
            <a:r>
              <a:rPr lang="en-US" sz="1200" dirty="0" err="1">
                <a:solidFill>
                  <a:srgbClr val="0000FF"/>
                </a:solidFill>
              </a:rPr>
              <a:t>Glaukom</a:t>
            </a:r>
            <a:r>
              <a:rPr lang="en-US" sz="1200" dirty="0">
                <a:solidFill>
                  <a:srgbClr val="0000FF"/>
                </a:solidFill>
              </a:rPr>
              <a:t>-Buch </a:t>
            </a:r>
            <a:r>
              <a:rPr lang="en-US" sz="1200" dirty="0" err="1">
                <a:solidFill>
                  <a:srgbClr val="0000FF"/>
                </a:solidFill>
              </a:rPr>
              <a:t>weist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darauf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hin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dass</a:t>
            </a:r>
            <a:r>
              <a:rPr lang="en-US" sz="1200" dirty="0">
                <a:solidFill>
                  <a:srgbClr val="0000FF"/>
                </a:solidFill>
              </a:rPr>
              <a:t> Rho-Kinase-Hemmer den EVP </a:t>
            </a:r>
            <a:r>
              <a:rPr lang="en-US" sz="1200" dirty="0" err="1">
                <a:solidFill>
                  <a:srgbClr val="0000FF"/>
                </a:solidFill>
              </a:rPr>
              <a:t>senken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r>
              <a:rPr lang="en-US" sz="1200" dirty="0">
                <a:solidFill>
                  <a:srgbClr val="0000FF"/>
                </a:solidFill>
              </a:rPr>
              <a:t>. </a:t>
            </a:r>
            <a:r>
              <a:rPr lang="en-US" sz="1200" dirty="0" err="1">
                <a:solidFill>
                  <a:schemeClr val="dk1"/>
                </a:solidFill>
              </a:rPr>
              <a:t>Darüber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hinaus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kann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ein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selektiver</a:t>
            </a:r>
            <a:r>
              <a:rPr lang="en-US" sz="1200" dirty="0">
                <a:solidFill>
                  <a:schemeClr val="dk1"/>
                </a:solidFill>
              </a:rPr>
              <a:t>.             alpha-Agonist – </a:t>
            </a:r>
            <a:r>
              <a:rPr lang="en-US" sz="1200" dirty="0" err="1">
                <a:solidFill>
                  <a:schemeClr val="dk1"/>
                </a:solidFill>
              </a:rPr>
              <a:t>Apraclonidin</a:t>
            </a:r>
            <a:r>
              <a:rPr lang="en-US" sz="1200" dirty="0">
                <a:solidFill>
                  <a:schemeClr val="dk1"/>
                </a:solidFill>
              </a:rPr>
              <a:t> – den EVP in </a:t>
            </a:r>
            <a:r>
              <a:rPr lang="en-US" sz="1200" dirty="0" err="1">
                <a:solidFill>
                  <a:schemeClr val="dk1"/>
                </a:solidFill>
              </a:rPr>
              <a:t>gewissem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Maße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senken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indem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Blutfluss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zum</a:t>
            </a:r>
            <a:r>
              <a:rPr lang="en-US" sz="1200" dirty="0">
                <a:solidFill>
                  <a:schemeClr val="dk1"/>
                </a:solidFill>
              </a:rPr>
              <a:t> Auge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97"/>
                  </a:ext>
                </a:extLst>
              </a:rPr>
              <a:t>verringert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wird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lang="en-US" sz="1200" dirty="0"/>
          </a:p>
        </p:txBody>
      </p:sp>
      <p:sp>
        <p:nvSpPr>
          <p:cNvPr id="2133" name="Google Shape;2133;p135"/>
          <p:cNvSpPr/>
          <p:nvPr/>
        </p:nvSpPr>
        <p:spPr>
          <a:xfrm rot="-1951223">
            <a:off x="1281473" y="5668528"/>
            <a:ext cx="1987924" cy="293002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spezifisches Medikament</a:t>
            </a:r>
            <a:endParaRPr/>
          </a:p>
        </p:txBody>
      </p:sp>
      <p:sp>
        <p:nvSpPr>
          <p:cNvPr id="2134" name="Google Shape;2134;p135"/>
          <p:cNvSpPr/>
          <p:nvPr/>
        </p:nvSpPr>
        <p:spPr>
          <a:xfrm>
            <a:off x="5791200" y="2286000"/>
            <a:ext cx="2743200" cy="114137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0" name="Google Shape;2140;p136"/>
          <p:cNvGrpSpPr/>
          <p:nvPr/>
        </p:nvGrpSpPr>
        <p:grpSpPr>
          <a:xfrm>
            <a:off x="750886" y="2685093"/>
            <a:ext cx="7642225" cy="615950"/>
            <a:chOff x="528" y="726"/>
            <a:chExt cx="4814" cy="388"/>
          </a:xfrm>
        </p:grpSpPr>
        <p:sp>
          <p:nvSpPr>
            <p:cNvPr id="2141" name="Google Shape;2141;p136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142" name="Google Shape;2142;p136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p136"/>
            <p:cNvSpPr txBox="1"/>
            <p:nvPr/>
          </p:nvSpPr>
          <p:spPr>
            <a:xfrm>
              <a:off x="3848" y="764"/>
              <a:ext cx="1494" cy="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Episkleraler</a:t>
              </a: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1" dirty="0" err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en-US" sz="1200" b="1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mmHg</a:t>
              </a: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dirty="0"/>
            </a:p>
          </p:txBody>
        </p:sp>
        <p:sp>
          <p:nvSpPr>
            <p:cNvPr id="2144" name="Google Shape;2144;p136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i="1" dirty="0">
                  <a:solidFill>
                    <a:srgbClr val="BFBFBF"/>
                  </a:solidFill>
                </a:rPr>
                <a:t>µl</a:t>
              </a:r>
              <a:r>
                <a:rPr lang="en-US" sz="1200" b="1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dirty="0"/>
            </a:p>
          </p:txBody>
        </p:sp>
      </p:grpSp>
      <p:sp>
        <p:nvSpPr>
          <p:cNvPr id="2145" name="Google Shape;2145;p136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2146" name="Google Shape;2146;p136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47" name="Google Shape;2147;p136"/>
          <p:cNvCxnSpPr/>
          <p:nvPr/>
        </p:nvCxnSpPr>
        <p:spPr>
          <a:xfrm flipH="1">
            <a:off x="4876800" y="2627313"/>
            <a:ext cx="990600" cy="228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48" name="Google Shape;2148;p136"/>
          <p:cNvCxnSpPr/>
          <p:nvPr/>
        </p:nvCxnSpPr>
        <p:spPr>
          <a:xfrm flipH="1">
            <a:off x="3810000" y="3008313"/>
            <a:ext cx="990600" cy="228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49" name="Google Shape;2149;p136"/>
          <p:cNvSpPr txBox="1"/>
          <p:nvPr/>
        </p:nvSpPr>
        <p:spPr>
          <a:xfrm>
            <a:off x="1793875" y="4057650"/>
            <a:ext cx="5611800" cy="3582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Beachten Sie, dass sich die </a:t>
            </a:r>
            <a:r>
              <a:rPr lang="en-US" sz="1200" b="1">
                <a:solidFill>
                  <a:srgbClr val="A5A5A5"/>
                </a:solidFill>
              </a:rPr>
              <a:t>µl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/min </a:t>
            </a: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aufheben, sodass der Augeninnendruck in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mmHg</a:t>
            </a:r>
            <a:r>
              <a:rPr lang="en-US" sz="1200" b="1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verbleibt</a:t>
            </a:r>
            <a:endParaRPr/>
          </a:p>
        </p:txBody>
      </p:sp>
      <p:sp>
        <p:nvSpPr>
          <p:cNvPr id="2150" name="Google Shape;2150;p136"/>
          <p:cNvSpPr txBox="1"/>
          <p:nvPr/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1" name="Google Shape;2151;p13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2152" name="Google Shape;2152;p13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2153" name="Google Shape;2153;p136"/>
          <p:cNvSpPr/>
          <p:nvPr/>
        </p:nvSpPr>
        <p:spPr>
          <a:xfrm rot="-1927131">
            <a:off x="864774" y="3051437"/>
            <a:ext cx="5629873" cy="3153826"/>
          </a:xfrm>
          <a:prstGeom prst="rightArrow">
            <a:avLst>
              <a:gd name="adj1" fmla="val 51624"/>
              <a:gd name="adj2" fmla="val 51088"/>
            </a:avLst>
          </a:prstGeom>
          <a:solidFill>
            <a:srgbClr val="FFCCFF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medizinische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Möglichkeiten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EVP?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darauf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hin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Rho-Kinase-Hemmer den EVP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Darüber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hinaus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selektiver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alpha-Agonist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Apraclonidin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den EVP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gewissem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Maße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200" dirty="0" err="1">
                <a:solidFill>
                  <a:schemeClr val="dk1"/>
                </a:solidFill>
              </a:rPr>
              <a:t>ndem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Blutfluss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zum</a:t>
            </a:r>
            <a:r>
              <a:rPr lang="en-US" sz="1200" dirty="0">
                <a:solidFill>
                  <a:schemeClr val="dk1"/>
                </a:solidFill>
              </a:rPr>
              <a:t> Auge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7"/>
                  </a:ext>
                </a:extLst>
              </a:rPr>
              <a:t>verringert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wird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dirty="0"/>
          </a:p>
        </p:txBody>
      </p:sp>
      <p:sp>
        <p:nvSpPr>
          <p:cNvPr id="2154" name="Google Shape;2154;p136"/>
          <p:cNvSpPr/>
          <p:nvPr/>
        </p:nvSpPr>
        <p:spPr>
          <a:xfrm>
            <a:off x="5791200" y="2286000"/>
            <a:ext cx="2743200" cy="114137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9" name="Google Shape;2159;p137"/>
          <p:cNvGrpSpPr/>
          <p:nvPr/>
        </p:nvGrpSpPr>
        <p:grpSpPr>
          <a:xfrm>
            <a:off x="766762" y="2703695"/>
            <a:ext cx="7651750" cy="615950"/>
            <a:chOff x="528" y="726"/>
            <a:chExt cx="4820" cy="388"/>
          </a:xfrm>
        </p:grpSpPr>
        <p:sp>
          <p:nvSpPr>
            <p:cNvPr id="2160" name="Google Shape;2160;p137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161" name="Google Shape;2161;p137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2162" name="Google Shape;2162;p137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137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sp>
        <p:nvSpPr>
          <p:cNvPr id="2164" name="Google Shape;2164;p137"/>
          <p:cNvSpPr txBox="1"/>
          <p:nvPr/>
        </p:nvSpPr>
        <p:spPr>
          <a:xfrm>
            <a:off x="390525" y="1143000"/>
            <a:ext cx="8404225" cy="822325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2165" name="Google Shape;2165;p137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66" name="Google Shape;2166;p137"/>
          <p:cNvSpPr txBox="1"/>
          <p:nvPr/>
        </p:nvSpPr>
        <p:spPr>
          <a:xfrm>
            <a:off x="2819400" y="4456113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den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muss man also: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Kammerwasserbildung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verringern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verbessern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episkleralen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Venendruck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endParaRPr dirty="0"/>
          </a:p>
        </p:txBody>
      </p:sp>
      <p:sp>
        <p:nvSpPr>
          <p:cNvPr id="2167" name="Google Shape;2167;p137"/>
          <p:cNvSpPr/>
          <p:nvPr/>
        </p:nvSpPr>
        <p:spPr>
          <a:xfrm>
            <a:off x="2590800" y="4456113"/>
            <a:ext cx="228600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8" name="Google Shape;2168;p137"/>
          <p:cNvSpPr txBox="1"/>
          <p:nvPr/>
        </p:nvSpPr>
        <p:spPr>
          <a:xfrm>
            <a:off x="50799" y="5562600"/>
            <a:ext cx="2480400" cy="65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Maßnahme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8"/>
                  </a:ext>
                </a:extLst>
              </a:rPr>
              <a:t>Augeninnendrucks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die nicht in der Goldmann-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Gleichung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berücksichtigt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? </a:t>
            </a:r>
            <a:endParaRPr dirty="0"/>
          </a:p>
        </p:txBody>
      </p:sp>
      <p:sp>
        <p:nvSpPr>
          <p:cNvPr id="2169" name="Google Shape;2169;p137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2170" name="Google Shape;2170;p13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137"/>
          <p:cNvSpPr txBox="1"/>
          <p:nvPr/>
        </p:nvSpPr>
        <p:spPr>
          <a:xfrm>
            <a:off x="457200" y="4100768"/>
            <a:ext cx="2108200" cy="1179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Maßnahmen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Goldmann-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Gleichung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ergeben</a:t>
            </a:r>
            <a:endParaRPr dirty="0"/>
          </a:p>
        </p:txBody>
      </p:sp>
      <p:sp>
        <p:nvSpPr>
          <p:cNvPr id="2172" name="Google Shape;2172;p13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2173" name="Google Shape;2173;p137"/>
          <p:cNvSpPr/>
          <p:nvPr/>
        </p:nvSpPr>
        <p:spPr>
          <a:xfrm>
            <a:off x="2629590" y="5155894"/>
            <a:ext cx="6057210" cy="1184763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</a:rPr>
              <a:t>Nun </a:t>
            </a:r>
            <a:r>
              <a:rPr lang="en-US" sz="1200" i="1" dirty="0" err="1">
                <a:solidFill>
                  <a:schemeClr val="dk1"/>
                </a:solidFill>
              </a:rPr>
              <a:t>kommen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wir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zu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wichtigen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</a:rPr>
              <a:t>häufig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eingesetzten</a:t>
            </a:r>
            <a:r>
              <a:rPr lang="en-US" sz="1200" i="1" dirty="0">
                <a:solidFill>
                  <a:schemeClr val="dk1"/>
                </a:solidFill>
              </a:rPr>
              <a:t> Methode </a:t>
            </a:r>
            <a:r>
              <a:rPr lang="en-US" sz="1200" i="1" dirty="0" err="1">
                <a:solidFill>
                  <a:schemeClr val="dk1"/>
                </a:solidFill>
              </a:rPr>
              <a:t>zur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Senkung</a:t>
            </a:r>
            <a:r>
              <a:rPr lang="en-US" sz="1200" i="1" dirty="0">
                <a:solidFill>
                  <a:schemeClr val="dk1"/>
                </a:solidFill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</a:rPr>
              <a:t>Augeninnendrucks</a:t>
            </a:r>
            <a:r>
              <a:rPr lang="en-US" sz="1200" i="1" dirty="0">
                <a:solidFill>
                  <a:schemeClr val="dk1"/>
                </a:solidFill>
              </a:rPr>
              <a:t>, die nicht </a:t>
            </a:r>
            <a:r>
              <a:rPr lang="en-US" sz="1200" i="1" dirty="0" err="1">
                <a:solidFill>
                  <a:schemeClr val="dk1"/>
                </a:solidFill>
              </a:rPr>
              <a:t>durch</a:t>
            </a:r>
            <a:r>
              <a:rPr lang="en-US" sz="1200" i="1" dirty="0">
                <a:solidFill>
                  <a:schemeClr val="dk1"/>
                </a:solidFill>
              </a:rPr>
              <a:t> die Goldmann-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9"/>
                  </a:ext>
                </a:extLst>
              </a:rPr>
              <a:t>Gleichung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abgebildet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wird</a:t>
            </a:r>
            <a:r>
              <a:rPr lang="en-US" sz="1200" i="1" dirty="0">
                <a:solidFill>
                  <a:schemeClr val="dk1"/>
                </a:solidFill>
              </a:rPr>
              <a:t> und auf die </a:t>
            </a:r>
            <a:r>
              <a:rPr lang="en-US" sz="1200" i="1" dirty="0" err="1">
                <a:solidFill>
                  <a:schemeClr val="dk1"/>
                </a:solidFill>
              </a:rPr>
              <a:t>bereits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zu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Beginn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hingewiesen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wurde</a:t>
            </a:r>
            <a:r>
              <a:rPr lang="en-US" sz="1200" i="1" dirty="0">
                <a:solidFill>
                  <a:schemeClr val="dk1"/>
                </a:solidFill>
              </a:rPr>
              <a:t>.</a:t>
            </a:r>
            <a:endParaRPr dirty="0"/>
          </a:p>
        </p:txBody>
      </p:sp>
      <p:sp>
        <p:nvSpPr>
          <p:cNvPr id="2174" name="Google Shape;2174;p137"/>
          <p:cNvSpPr txBox="1"/>
          <p:nvPr/>
        </p:nvSpPr>
        <p:spPr>
          <a:xfrm>
            <a:off x="3299856" y="6504801"/>
            <a:ext cx="25442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 Frage – fahren Sie fort, wenn Sie bereit sind</a:t>
            </a:r>
            <a:endParaRPr/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9" name="Google Shape;2179;p138"/>
          <p:cNvGrpSpPr/>
          <p:nvPr/>
        </p:nvGrpSpPr>
        <p:grpSpPr>
          <a:xfrm>
            <a:off x="746124" y="2712245"/>
            <a:ext cx="7651750" cy="615950"/>
            <a:chOff x="528" y="726"/>
            <a:chExt cx="4820" cy="388"/>
          </a:xfrm>
        </p:grpSpPr>
        <p:sp>
          <p:nvSpPr>
            <p:cNvPr id="2180" name="Google Shape;2180;p138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181" name="Google Shape;2181;p138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2182" name="Google Shape;2182;p138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138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sp>
        <p:nvSpPr>
          <p:cNvPr id="2184" name="Google Shape;2184;p138"/>
          <p:cNvSpPr txBox="1"/>
          <p:nvPr/>
        </p:nvSpPr>
        <p:spPr>
          <a:xfrm>
            <a:off x="390525" y="1143000"/>
            <a:ext cx="8404225" cy="822325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2185" name="Google Shape;2185;p138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86" name="Google Shape;2186;p138"/>
          <p:cNvSpPr txBox="1"/>
          <p:nvPr/>
        </p:nvSpPr>
        <p:spPr>
          <a:xfrm>
            <a:off x="2724150" y="4103688"/>
            <a:ext cx="4235450" cy="141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den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muss man also: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Kammerwasserbildung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verringern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verbessern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episkleralen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Venendruck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buClr>
                <a:schemeClr val="dk1"/>
              </a:buClr>
              <a:buSzPts val="1200"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r>
              <a:rPr lang="en-US" sz="1200" dirty="0">
                <a:solidFill>
                  <a:schemeClr val="dk1"/>
                </a:solidFill>
              </a:rPr>
              <a:t> und/</a:t>
            </a:r>
            <a:r>
              <a:rPr lang="en-US" sz="1200" dirty="0" err="1">
                <a:solidFill>
                  <a:schemeClr val="dk1"/>
                </a:solidFill>
              </a:rPr>
              <a:t>oder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durch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ein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hyperosmolares</a:t>
            </a:r>
            <a:r>
              <a:rPr lang="en-US" sz="1200" dirty="0">
                <a:solidFill>
                  <a:schemeClr val="dk1"/>
                </a:solidFill>
              </a:rPr>
              <a:t> Agens </a:t>
            </a:r>
            <a:r>
              <a:rPr lang="en-US" sz="1200" dirty="0" err="1">
                <a:solidFill>
                  <a:schemeClr val="dk1"/>
                </a:solidFill>
              </a:rPr>
              <a:t>eine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rgbClr val="FF0000"/>
                </a:solidFill>
              </a:rPr>
              <a:t>Dehydratation</a:t>
            </a:r>
            <a:r>
              <a:rPr lang="en-US" sz="1200" dirty="0">
                <a:solidFill>
                  <a:schemeClr val="dk1"/>
                </a:solidFill>
              </a:rPr>
              <a:t> des </a:t>
            </a:r>
            <a:r>
              <a:rPr lang="en-US" sz="1200" dirty="0" err="1">
                <a:solidFill>
                  <a:srgbClr val="FF0000"/>
                </a:solidFill>
              </a:rPr>
              <a:t>Glaskörpers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bewirken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dirty="0"/>
          </a:p>
        </p:txBody>
      </p:sp>
      <p:sp>
        <p:nvSpPr>
          <p:cNvPr id="2187" name="Google Shape;2187;p138"/>
          <p:cNvSpPr/>
          <p:nvPr/>
        </p:nvSpPr>
        <p:spPr>
          <a:xfrm>
            <a:off x="2590800" y="4456113"/>
            <a:ext cx="228600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9" name="Google Shape;2189;p138"/>
          <p:cNvSpPr txBox="1"/>
          <p:nvPr/>
        </p:nvSpPr>
        <p:spPr>
          <a:xfrm>
            <a:off x="50799" y="5562600"/>
            <a:ext cx="2480400" cy="65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Maßnahme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die nicht </a:t>
            </a:r>
            <a:r>
              <a:rPr lang="en-US" sz="1200" i="1" dirty="0">
                <a:solidFill>
                  <a:schemeClr val="dk1"/>
                </a:solidFill>
              </a:rPr>
              <a:t>in der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Goldmann-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Gleichung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berücksichtigt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endParaRPr dirty="0"/>
          </a:p>
        </p:txBody>
      </p:sp>
      <p:sp>
        <p:nvSpPr>
          <p:cNvPr id="2190" name="Google Shape;2190;p138"/>
          <p:cNvSpPr/>
          <p:nvPr/>
        </p:nvSpPr>
        <p:spPr>
          <a:xfrm rot="19256389">
            <a:off x="2667000" y="5752456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FFCCFF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1" name="Google Shape;2191;p138"/>
          <p:cNvSpPr/>
          <p:nvPr/>
        </p:nvSpPr>
        <p:spPr>
          <a:xfrm>
            <a:off x="2724150" y="5325527"/>
            <a:ext cx="2156322" cy="282168"/>
          </a:xfrm>
          <a:prstGeom prst="rect">
            <a:avLst/>
          </a:prstGeom>
          <a:solidFill>
            <a:srgbClr val="FFCCFF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dirty="0"/>
          </a:p>
        </p:txBody>
      </p:sp>
      <p:sp>
        <p:nvSpPr>
          <p:cNvPr id="2192" name="Google Shape;2192;p138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2193" name="Google Shape;2193;p13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4" name="Google Shape;2194;p138"/>
          <p:cNvSpPr txBox="1"/>
          <p:nvPr/>
        </p:nvSpPr>
        <p:spPr>
          <a:xfrm>
            <a:off x="457200" y="4572000"/>
            <a:ext cx="2108200" cy="6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 Manöver zur Senkung des Augeninnendrucks, die sich aus der Goldmann-Gleichung ergeben</a:t>
            </a:r>
            <a:endParaRPr/>
          </a:p>
        </p:txBody>
      </p:sp>
      <p:sp>
        <p:nvSpPr>
          <p:cNvPr id="2195" name="Google Shape;2195;p13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2" name="Google Shape;2202;p139"/>
          <p:cNvGrpSpPr/>
          <p:nvPr/>
        </p:nvGrpSpPr>
        <p:grpSpPr>
          <a:xfrm>
            <a:off x="766762" y="2712245"/>
            <a:ext cx="7651750" cy="615950"/>
            <a:chOff x="528" y="726"/>
            <a:chExt cx="4820" cy="388"/>
          </a:xfrm>
        </p:grpSpPr>
        <p:sp>
          <p:nvSpPr>
            <p:cNvPr id="2203" name="Google Shape;2203;p139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204" name="Google Shape;2204;p139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2205" name="Google Shape;2205;p139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139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sp>
        <p:nvSpPr>
          <p:cNvPr id="2207" name="Google Shape;2207;p139"/>
          <p:cNvSpPr txBox="1"/>
          <p:nvPr/>
        </p:nvSpPr>
        <p:spPr>
          <a:xfrm>
            <a:off x="390525" y="1143000"/>
            <a:ext cx="8404225" cy="822325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2208" name="Google Shape;2208;p139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09" name="Google Shape;2209;p139"/>
          <p:cNvSpPr txBox="1"/>
          <p:nvPr/>
        </p:nvSpPr>
        <p:spPr>
          <a:xfrm>
            <a:off x="2724150" y="4103688"/>
            <a:ext cx="4235450" cy="210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/oder </a:t>
            </a:r>
            <a:r>
              <a:rPr lang="en-US" sz="1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den Glaskörper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 einem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hyperosmotischen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Mittel</a:t>
            </a:r>
            <a:endParaRPr/>
          </a:p>
        </p:txBody>
      </p:sp>
      <p:sp>
        <p:nvSpPr>
          <p:cNvPr id="2210" name="Google Shape;2210;p139"/>
          <p:cNvSpPr/>
          <p:nvPr/>
        </p:nvSpPr>
        <p:spPr>
          <a:xfrm>
            <a:off x="2590800" y="4456113"/>
            <a:ext cx="228600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139"/>
          <p:cNvSpPr txBox="1"/>
          <p:nvPr/>
        </p:nvSpPr>
        <p:spPr>
          <a:xfrm>
            <a:off x="50799" y="5562600"/>
            <a:ext cx="24804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 Maßnahme zur Senkung des Augeninnendrucks, die nicht </a:t>
            </a:r>
            <a:r>
              <a:rPr lang="en-US" sz="1200" i="1">
                <a:solidFill>
                  <a:schemeClr val="dk1"/>
                </a:solidFill>
              </a:rPr>
              <a:t>in der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 berücks</a:t>
            </a:r>
            <a:r>
              <a:rPr lang="en-US" sz="1200" i="1">
                <a:solidFill>
                  <a:schemeClr val="dk1"/>
                </a:solidFill>
              </a:rPr>
              <a:t>ichtigt ist</a:t>
            </a:r>
            <a:endParaRPr/>
          </a:p>
        </p:txBody>
      </p:sp>
      <p:sp>
        <p:nvSpPr>
          <p:cNvPr id="2213" name="Google Shape;2213;p139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2214" name="Google Shape;2214;p13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5" name="Google Shape;2215;p139"/>
          <p:cNvSpPr txBox="1"/>
          <p:nvPr/>
        </p:nvSpPr>
        <p:spPr>
          <a:xfrm>
            <a:off x="457200" y="4572000"/>
            <a:ext cx="2108200" cy="6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 Maßnahmen zur Senkung des Augeninnendrucks, die sich aus der Goldmann-Gleichung ergeben</a:t>
            </a:r>
            <a:endParaRPr/>
          </a:p>
        </p:txBody>
      </p:sp>
      <p:sp>
        <p:nvSpPr>
          <p:cNvPr id="2216" name="Google Shape;2216;p13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4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>
                <a:solidFill>
                  <a:srgbClr val="BFBFBF"/>
                </a:solidFill>
              </a:rPr>
              <a:t>Apropos Kammerwasserbildung…</a:t>
            </a:r>
            <a:endParaRPr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>
                <a:solidFill>
                  <a:srgbClr val="BFBFBF"/>
                </a:solidFill>
              </a:rPr>
              <a:t>Wo wird das Kammerwasser gebildet? Welche Zellen sind </a:t>
            </a:r>
            <a:r>
              <a:rPr lang="en-US" sz="1200">
                <a:solidFill>
                  <a:srgbClr val="BFBFB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"/>
                  </a:ext>
                </a:extLst>
              </a:rPr>
              <a:t>dafür</a:t>
            </a:r>
            <a:r>
              <a:rPr lang="en-US" sz="1200">
                <a:solidFill>
                  <a:srgbClr val="BFBFBF"/>
                </a:solidFill>
              </a:rPr>
              <a:t> verantwortlich? In den nicht </a:t>
            </a:r>
            <a:r>
              <a:rPr lang="en-US" sz="1200">
                <a:solidFill>
                  <a:srgbClr val="BFBFB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"/>
                  </a:ext>
                </a:extLst>
              </a:rPr>
              <a:t>pigmentierten</a:t>
            </a:r>
            <a:r>
              <a:rPr lang="en-US" sz="1200">
                <a:solidFill>
                  <a:srgbClr val="BFBFBF"/>
                </a:solidFill>
              </a:rPr>
              <a:t> Epithelzellen </a:t>
            </a:r>
            <a:r>
              <a:rPr lang="en-US" sz="1200" b="1">
                <a:solidFill>
                  <a:srgbClr val="0000FF"/>
                </a:solidFill>
              </a:rPr>
              <a:t>des Pars-plicata-Abschnitts des Ziliarkörpers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48" name="Google Shape;348;p14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349" name="Google Shape;349;p1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4"/>
          <p:cNvSpPr txBox="1"/>
          <p:nvPr/>
        </p:nvSpPr>
        <p:spPr>
          <a:xfrm>
            <a:off x="1371600" y="3136612"/>
            <a:ext cx="67923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Der Ziliarkörper besteht aus zwei Teilen. Der eine ist die Pars plicata; wie </a:t>
            </a:r>
            <a:r>
              <a:rPr lang="en-US" sz="1200" i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4"/>
                  </a:ext>
                </a:extLst>
              </a:rPr>
              <a:t>heißt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andere?</a:t>
            </a:r>
            <a:endParaRPr/>
          </a:p>
        </p:txBody>
      </p:sp>
      <p:sp>
        <p:nvSpPr>
          <p:cNvPr id="351" name="Google Shape;351;p1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3" name="Google Shape;2223;p140"/>
          <p:cNvGrpSpPr/>
          <p:nvPr/>
        </p:nvGrpSpPr>
        <p:grpSpPr>
          <a:xfrm>
            <a:off x="766762" y="2709344"/>
            <a:ext cx="7651750" cy="615950"/>
            <a:chOff x="528" y="726"/>
            <a:chExt cx="4820" cy="388"/>
          </a:xfrm>
        </p:grpSpPr>
        <p:sp>
          <p:nvSpPr>
            <p:cNvPr id="2224" name="Google Shape;2224;p140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225" name="Google Shape;2225;p140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2226" name="Google Shape;2226;p140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140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sp>
        <p:nvSpPr>
          <p:cNvPr id="2228" name="Google Shape;2228;p140"/>
          <p:cNvSpPr txBox="1"/>
          <p:nvPr/>
        </p:nvSpPr>
        <p:spPr>
          <a:xfrm>
            <a:off x="390525" y="1143000"/>
            <a:ext cx="8404225" cy="39498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untenstehende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IOD-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Gleichung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aus.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namensgebender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Begriff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Gleichung</a:t>
            </a:r>
            <a:endParaRPr dirty="0"/>
          </a:p>
        </p:txBody>
      </p:sp>
      <p:cxnSp>
        <p:nvCxnSpPr>
          <p:cNvPr id="2229" name="Google Shape;2229;p140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30" name="Google Shape;2230;p140"/>
          <p:cNvSpPr txBox="1"/>
          <p:nvPr/>
        </p:nvSpPr>
        <p:spPr>
          <a:xfrm>
            <a:off x="2724150" y="4103688"/>
            <a:ext cx="4235450" cy="210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/oder </a:t>
            </a: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den Glaskörper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einem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hyperosmotischen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Mittel</a:t>
            </a:r>
            <a:endParaRPr/>
          </a:p>
        </p:txBody>
      </p:sp>
      <p:sp>
        <p:nvSpPr>
          <p:cNvPr id="2231" name="Google Shape;2231;p140"/>
          <p:cNvSpPr/>
          <p:nvPr/>
        </p:nvSpPr>
        <p:spPr>
          <a:xfrm>
            <a:off x="2590800" y="4456113"/>
            <a:ext cx="228600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2" name="Google Shape;2232;p140"/>
          <p:cNvSpPr txBox="1"/>
          <p:nvPr/>
        </p:nvSpPr>
        <p:spPr>
          <a:xfrm>
            <a:off x="50799" y="5562600"/>
            <a:ext cx="24804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 Maßnahme zur Senkung des Augeninnendrucks, die nicht </a:t>
            </a:r>
            <a:r>
              <a:rPr lang="en-US" sz="1200" i="1">
                <a:solidFill>
                  <a:schemeClr val="dk1"/>
                </a:solidFill>
              </a:rPr>
              <a:t>in der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r>
              <a:rPr lang="en-US" sz="1200" i="1">
                <a:solidFill>
                  <a:schemeClr val="dk1"/>
                </a:solidFill>
              </a:rPr>
              <a:t> berücksichtigt ist</a:t>
            </a:r>
            <a:endParaRPr/>
          </a:p>
        </p:txBody>
      </p:sp>
      <p:sp>
        <p:nvSpPr>
          <p:cNvPr id="2234" name="Google Shape;2234;p14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2235" name="Google Shape;2235;p14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6" name="Google Shape;2236;p140"/>
          <p:cNvSpPr txBox="1"/>
          <p:nvPr/>
        </p:nvSpPr>
        <p:spPr>
          <a:xfrm>
            <a:off x="457200" y="4572000"/>
            <a:ext cx="2108200" cy="6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 Maßnahmen zur Senkung des Augeninnendrucks, die sich aus der Goldmann-Gleichung ergeben</a:t>
            </a:r>
            <a:endParaRPr/>
          </a:p>
        </p:txBody>
      </p:sp>
      <p:sp>
        <p:nvSpPr>
          <p:cNvPr id="2237" name="Google Shape;2237;p14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2238" name="Google Shape;2238;p140"/>
          <p:cNvSpPr/>
          <p:nvPr/>
        </p:nvSpPr>
        <p:spPr>
          <a:xfrm>
            <a:off x="2724150" y="4970818"/>
            <a:ext cx="2590800" cy="641714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9" name="Google Shape;2239;p140"/>
          <p:cNvSpPr txBox="1"/>
          <p:nvPr/>
        </p:nvSpPr>
        <p:spPr>
          <a:xfrm>
            <a:off x="5638800" y="5660477"/>
            <a:ext cx="2590800" cy="73866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Welches hyperosmotische Mittel wird am häufigsten verwendet?</a:t>
            </a:r>
            <a:endParaRPr sz="1400" i="1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Mannitol</a:t>
            </a:r>
            <a:endParaRPr/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6" name="Google Shape;2246;p141"/>
          <p:cNvGrpSpPr/>
          <p:nvPr/>
        </p:nvGrpSpPr>
        <p:grpSpPr>
          <a:xfrm>
            <a:off x="766762" y="2726531"/>
            <a:ext cx="7651750" cy="615950"/>
            <a:chOff x="528" y="726"/>
            <a:chExt cx="4820" cy="388"/>
          </a:xfrm>
        </p:grpSpPr>
        <p:sp>
          <p:nvSpPr>
            <p:cNvPr id="2247" name="Google Shape;2247;p141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248" name="Google Shape;2248;p141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2249" name="Google Shape;2249;p141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141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sp>
        <p:nvSpPr>
          <p:cNvPr id="2251" name="Google Shape;2251;p141"/>
          <p:cNvSpPr txBox="1"/>
          <p:nvPr/>
        </p:nvSpPr>
        <p:spPr>
          <a:xfrm>
            <a:off x="390525" y="1143000"/>
            <a:ext cx="8404225" cy="822325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2252" name="Google Shape;2252;p141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3" name="Google Shape;2253;p141"/>
          <p:cNvSpPr txBox="1"/>
          <p:nvPr/>
        </p:nvSpPr>
        <p:spPr>
          <a:xfrm>
            <a:off x="2724150" y="4103688"/>
            <a:ext cx="4235450" cy="210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/oder </a:t>
            </a: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den Glaskörper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einem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hyperosmotischen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Mittel</a:t>
            </a:r>
            <a:endParaRPr/>
          </a:p>
        </p:txBody>
      </p:sp>
      <p:sp>
        <p:nvSpPr>
          <p:cNvPr id="2254" name="Google Shape;2254;p141"/>
          <p:cNvSpPr/>
          <p:nvPr/>
        </p:nvSpPr>
        <p:spPr>
          <a:xfrm>
            <a:off x="2590800" y="4456113"/>
            <a:ext cx="228600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5" name="Google Shape;2255;p141"/>
          <p:cNvSpPr txBox="1"/>
          <p:nvPr/>
        </p:nvSpPr>
        <p:spPr>
          <a:xfrm>
            <a:off x="50799" y="5562600"/>
            <a:ext cx="24804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 Maßnahme zur Senkung des Augeninnendrucks, die nicht </a:t>
            </a:r>
            <a:r>
              <a:rPr lang="en-US" sz="1200" i="1">
                <a:solidFill>
                  <a:schemeClr val="dk1"/>
                </a:solidFill>
              </a:rPr>
              <a:t>in der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 berücksicht</a:t>
            </a:r>
            <a:r>
              <a:rPr lang="en-US" sz="1200" i="1">
                <a:solidFill>
                  <a:schemeClr val="dk1"/>
                </a:solidFill>
              </a:rPr>
              <a:t>igt ist</a:t>
            </a:r>
            <a:endParaRPr/>
          </a:p>
        </p:txBody>
      </p:sp>
      <p:sp>
        <p:nvSpPr>
          <p:cNvPr id="2257" name="Google Shape;2257;p14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2258" name="Google Shape;2258;p14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9" name="Google Shape;2259;p141"/>
          <p:cNvSpPr txBox="1"/>
          <p:nvPr/>
        </p:nvSpPr>
        <p:spPr>
          <a:xfrm>
            <a:off x="457200" y="4572000"/>
            <a:ext cx="2108200" cy="6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 Maßnahmen zur Senkung des Augeninnendrucks, die sich aus der Goldmann-Gleichung ergeben</a:t>
            </a:r>
            <a:endParaRPr/>
          </a:p>
        </p:txBody>
      </p:sp>
      <p:sp>
        <p:nvSpPr>
          <p:cNvPr id="2260" name="Google Shape;2260;p14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2261" name="Google Shape;2261;p141"/>
          <p:cNvSpPr/>
          <p:nvPr/>
        </p:nvSpPr>
        <p:spPr>
          <a:xfrm>
            <a:off x="2476500" y="4929638"/>
            <a:ext cx="2590800" cy="641714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2" name="Google Shape;2262;p141"/>
          <p:cNvSpPr txBox="1"/>
          <p:nvPr/>
        </p:nvSpPr>
        <p:spPr>
          <a:xfrm>
            <a:off x="5638800" y="5660477"/>
            <a:ext cx="2590800" cy="73866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Welches hyperosmotische Mittel wird am häufigsten verwendet?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Mannitol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5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>
                <a:solidFill>
                  <a:srgbClr val="BFBFBF"/>
                </a:solidFill>
              </a:rPr>
              <a:t>Apropos Kammerwasserbildung…</a:t>
            </a:r>
            <a:endParaRPr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>
                <a:solidFill>
                  <a:srgbClr val="BFBFBF"/>
                </a:solidFill>
              </a:rPr>
              <a:t>Wo wird das Kammerwasser gebildet? Welche Zellen sind </a:t>
            </a:r>
            <a:r>
              <a:rPr lang="en-US" sz="1200">
                <a:solidFill>
                  <a:srgbClr val="BFBFB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5"/>
                  </a:ext>
                </a:extLst>
              </a:rPr>
              <a:t>dafür</a:t>
            </a:r>
            <a:r>
              <a:rPr lang="en-US" sz="1200">
                <a:solidFill>
                  <a:srgbClr val="BFBFBF"/>
                </a:solidFill>
              </a:rPr>
              <a:t> verantwortlich? In den nicht pigmentierten Epithelzellen </a:t>
            </a:r>
            <a:r>
              <a:rPr lang="en-US" sz="1200" b="1">
                <a:solidFill>
                  <a:srgbClr val="0000FF"/>
                </a:solidFill>
              </a:rPr>
              <a:t>des Pars-plicata-Abschnitts des Ziliarkörpers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60" name="Google Shape;360;p15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361" name="Google Shape;361;p1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5"/>
          <p:cNvSpPr txBox="1"/>
          <p:nvPr/>
        </p:nvSpPr>
        <p:spPr>
          <a:xfrm>
            <a:off x="1371600" y="3136612"/>
            <a:ext cx="67923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Der Ziliarkörper besteht aus zwei Teilen. Der eine ist die Pars plicata; wie </a:t>
            </a:r>
            <a:r>
              <a:rPr lang="en-US" sz="1200" i="1">
                <a:solidFill>
                  <a:srgbClr val="0000FF"/>
                </a:solidFill>
              </a:rPr>
              <a:t>heißt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andere?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Pars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6"/>
                  </a:ext>
                </a:extLst>
              </a:rPr>
              <a:t>plana</a:t>
            </a:r>
            <a:endParaRPr/>
          </a:p>
        </p:txBody>
      </p:sp>
      <p:sp>
        <p:nvSpPr>
          <p:cNvPr id="363" name="Google Shape;363;p1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16"/>
          <p:cNvPicPr preferRelativeResize="0"/>
          <p:nvPr/>
        </p:nvPicPr>
        <p:blipFill rotWithShape="1">
          <a:blip r:embed="rId3">
            <a:alphaModFix/>
          </a:blip>
          <a:srcRect l="10001" t="18333" r="13333" b="13333"/>
          <a:stretch/>
        </p:blipFill>
        <p:spPr>
          <a:xfrm>
            <a:off x="838200" y="1066800"/>
            <a:ext cx="7822580" cy="4648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16"/>
          <p:cNvSpPr txBox="1"/>
          <p:nvPr/>
        </p:nvSpPr>
        <p:spPr>
          <a:xfrm>
            <a:off x="5791200" y="2362200"/>
            <a:ext cx="3134192" cy="369332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Dieser Teil ist die … 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Pars plicata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0" name="Google Shape;370;p16"/>
          <p:cNvCxnSpPr/>
          <p:nvPr/>
        </p:nvCxnSpPr>
        <p:spPr>
          <a:xfrm flipH="1">
            <a:off x="7629262" y="2731532"/>
            <a:ext cx="143138" cy="849868"/>
          </a:xfrm>
          <a:prstGeom prst="straightConnector1">
            <a:avLst/>
          </a:prstGeom>
          <a:noFill/>
          <a:ln w="25400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71" name="Google Shape;371;p16"/>
          <p:cNvSpPr txBox="1"/>
          <p:nvPr/>
        </p:nvSpPr>
        <p:spPr>
          <a:xfrm>
            <a:off x="5142632" y="5117068"/>
            <a:ext cx="3031599" cy="369332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Dieser Teil ist 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die…Pars plana</a:t>
            </a:r>
            <a:endParaRPr/>
          </a:p>
        </p:txBody>
      </p:sp>
      <p:cxnSp>
        <p:nvCxnSpPr>
          <p:cNvPr id="372" name="Google Shape;372;p16"/>
          <p:cNvCxnSpPr/>
          <p:nvPr/>
        </p:nvCxnSpPr>
        <p:spPr>
          <a:xfrm rot="10800000" flipH="1">
            <a:off x="8040254" y="4329310"/>
            <a:ext cx="417946" cy="787758"/>
          </a:xfrm>
          <a:prstGeom prst="straightConnector1">
            <a:avLst/>
          </a:prstGeom>
          <a:noFill/>
          <a:ln w="25400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73" name="Google Shape;373;p1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374" name="Google Shape;374;p16"/>
          <p:cNvSpPr txBox="1"/>
          <p:nvPr/>
        </p:nvSpPr>
        <p:spPr>
          <a:xfrm>
            <a:off x="2132871" y="6107668"/>
            <a:ext cx="487825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Ziliarkörper: Eine Perspektive,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Fragen</a:t>
            </a:r>
            <a:endParaRPr/>
          </a:p>
        </p:txBody>
      </p:sp>
      <p:sp>
        <p:nvSpPr>
          <p:cNvPr id="375" name="Google Shape;375;p16"/>
          <p:cNvSpPr/>
          <p:nvPr/>
        </p:nvSpPr>
        <p:spPr>
          <a:xfrm>
            <a:off x="6956100" y="5562600"/>
            <a:ext cx="695062" cy="826532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6"/>
          <p:cNvSpPr/>
          <p:nvPr/>
        </p:nvSpPr>
        <p:spPr>
          <a:xfrm>
            <a:off x="7554165" y="2740462"/>
            <a:ext cx="1371227" cy="3648670"/>
          </a:xfrm>
          <a:prstGeom prst="bentUpArrow">
            <a:avLst>
              <a:gd name="adj1" fmla="val 12436"/>
              <a:gd name="adj2" fmla="val 11953"/>
              <a:gd name="adj3" fmla="val 12436"/>
            </a:avLst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17"/>
          <p:cNvPicPr preferRelativeResize="0"/>
          <p:nvPr/>
        </p:nvPicPr>
        <p:blipFill rotWithShape="1">
          <a:blip r:embed="rId3">
            <a:alphaModFix/>
          </a:blip>
          <a:srcRect l="10001" t="18333" r="13333" b="13333"/>
          <a:stretch/>
        </p:blipFill>
        <p:spPr>
          <a:xfrm>
            <a:off x="838200" y="1066800"/>
            <a:ext cx="7822580" cy="46482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17"/>
          <p:cNvSpPr txBox="1"/>
          <p:nvPr/>
        </p:nvSpPr>
        <p:spPr>
          <a:xfrm>
            <a:off x="5791200" y="2362200"/>
            <a:ext cx="3134192" cy="369332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Dieser Teil ist die …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Pars plicata</a:t>
            </a:r>
            <a:endParaRPr sz="18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3" name="Google Shape;383;p17"/>
          <p:cNvCxnSpPr/>
          <p:nvPr/>
        </p:nvCxnSpPr>
        <p:spPr>
          <a:xfrm flipH="1">
            <a:off x="7629262" y="2731532"/>
            <a:ext cx="143138" cy="849868"/>
          </a:xfrm>
          <a:prstGeom prst="straightConnector1">
            <a:avLst/>
          </a:prstGeom>
          <a:noFill/>
          <a:ln w="25400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4" name="Google Shape;384;p17"/>
          <p:cNvSpPr txBox="1"/>
          <p:nvPr/>
        </p:nvSpPr>
        <p:spPr>
          <a:xfrm>
            <a:off x="5142632" y="5117068"/>
            <a:ext cx="3031500" cy="210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Dieser Teil ist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die… Pars plana</a:t>
            </a:r>
            <a:endParaRPr/>
          </a:p>
        </p:txBody>
      </p:sp>
      <p:cxnSp>
        <p:nvCxnSpPr>
          <p:cNvPr id="385" name="Google Shape;385;p17"/>
          <p:cNvCxnSpPr/>
          <p:nvPr/>
        </p:nvCxnSpPr>
        <p:spPr>
          <a:xfrm rot="10800000" flipH="1">
            <a:off x="8040254" y="4329310"/>
            <a:ext cx="417946" cy="787758"/>
          </a:xfrm>
          <a:prstGeom prst="straightConnector1">
            <a:avLst/>
          </a:prstGeom>
          <a:noFill/>
          <a:ln w="25400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6" name="Google Shape;386;p17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387" name="Google Shape;387;p17"/>
          <p:cNvSpPr txBox="1"/>
          <p:nvPr/>
        </p:nvSpPr>
        <p:spPr>
          <a:xfrm>
            <a:off x="2132871" y="6107668"/>
            <a:ext cx="487825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Ziliarkörper: Eine Perspektive,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Fragen</a:t>
            </a:r>
            <a:endParaRPr/>
          </a:p>
        </p:txBody>
      </p:sp>
      <p:sp>
        <p:nvSpPr>
          <p:cNvPr id="388" name="Google Shape;388;p17"/>
          <p:cNvSpPr/>
          <p:nvPr/>
        </p:nvSpPr>
        <p:spPr>
          <a:xfrm>
            <a:off x="6956100" y="5562600"/>
            <a:ext cx="695062" cy="826532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7"/>
          <p:cNvSpPr/>
          <p:nvPr/>
        </p:nvSpPr>
        <p:spPr>
          <a:xfrm>
            <a:off x="7554165" y="2740462"/>
            <a:ext cx="1371227" cy="3648670"/>
          </a:xfrm>
          <a:prstGeom prst="bentUpArrow">
            <a:avLst>
              <a:gd name="adj1" fmla="val 12436"/>
              <a:gd name="adj2" fmla="val 11953"/>
              <a:gd name="adj3" fmla="val 12436"/>
            </a:avLst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8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/>
              <a:t>Apropos Kammerwasserbildung…</a:t>
            </a:r>
            <a:endParaRPr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/>
              <a:t>Wo wird das Kammerwasser gebildet? Welche Zellen sind </a:t>
            </a:r>
            <a:r>
              <a:rPr lang="en-US" sz="12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dafür</a:t>
            </a:r>
            <a:r>
              <a:rPr lang="en-US" sz="1200"/>
              <a:t> verantwortlich? </a:t>
            </a:r>
            <a:r>
              <a:rPr lang="en-US" sz="1200">
                <a:solidFill>
                  <a:srgbClr val="0000FF"/>
                </a:solidFill>
              </a:rPr>
              <a:t>In den nicht pigmentierten Epithelzellen des Pars-plicata-Abschnitts des Ziliarkörpers</a:t>
            </a:r>
            <a:endParaRPr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/>
              <a:t>Wie hoch ist die normale Produktionsrate?</a:t>
            </a:r>
            <a:r>
              <a:rPr lang="en-US" sz="1200">
                <a:solidFill>
                  <a:srgbClr val="0000FF"/>
                </a:solidFill>
              </a:rPr>
              <a:t> 2–3 µl/</a:t>
            </a:r>
            <a:r>
              <a:rPr lang="en-US" sz="120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8"/>
                  </a:ext>
                </a:extLst>
              </a:rPr>
              <a:t>min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98" name="Google Shape;398;p18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399" name="Google Shape;399;p1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1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401" name="Google Shape;401;p18"/>
          <p:cNvSpPr/>
          <p:nvPr/>
        </p:nvSpPr>
        <p:spPr>
          <a:xfrm>
            <a:off x="4028660" y="1782417"/>
            <a:ext cx="300969" cy="243848"/>
          </a:xfrm>
          <a:prstGeom prst="rect">
            <a:avLst/>
          </a:prstGeom>
          <a:solidFill>
            <a:srgbClr val="CCFFCC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#-#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9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Wo </a:t>
            </a:r>
            <a:r>
              <a:rPr lang="en-US" sz="1200" dirty="0" err="1"/>
              <a:t>wird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gebildet</a:t>
            </a:r>
            <a:r>
              <a:rPr lang="en-US" sz="1200" dirty="0"/>
              <a:t>? </a:t>
            </a:r>
            <a:r>
              <a:rPr lang="en-US" sz="1200" dirty="0" err="1"/>
              <a:t>Welche</a:t>
            </a:r>
            <a:r>
              <a:rPr lang="en-US" sz="1200" dirty="0"/>
              <a:t> Zellen </a:t>
            </a:r>
            <a:r>
              <a:rPr lang="en-US" sz="1200" dirty="0" err="1"/>
              <a:t>sind</a:t>
            </a:r>
            <a:r>
              <a:rPr lang="en-US" sz="1200" dirty="0"/>
              <a:t> </a:t>
            </a:r>
            <a:r>
              <a:rPr lang="en-US" sz="120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9"/>
                  </a:ext>
                </a:extLst>
              </a:rPr>
              <a:t>dafür</a:t>
            </a:r>
            <a:r>
              <a:rPr lang="en-US" sz="1200" dirty="0"/>
              <a:t> </a:t>
            </a:r>
            <a:r>
              <a:rPr lang="en-US" sz="1200" dirty="0" err="1"/>
              <a:t>verantwortlich</a:t>
            </a:r>
            <a:r>
              <a:rPr lang="en-US" sz="1200" dirty="0"/>
              <a:t>? </a:t>
            </a:r>
            <a:r>
              <a:rPr lang="en-US" sz="1200" dirty="0">
                <a:solidFill>
                  <a:srgbClr val="0000FF"/>
                </a:solidFill>
              </a:rPr>
              <a:t>In den nicht </a:t>
            </a:r>
            <a:r>
              <a:rPr lang="en-US" sz="1200" dirty="0" err="1">
                <a:solidFill>
                  <a:srgbClr val="0000FF"/>
                </a:solidFill>
              </a:rPr>
              <a:t>pigmentierten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Epithelzellen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0"/>
                  </a:ext>
                </a:extLst>
              </a:rPr>
              <a:t>des</a:t>
            </a:r>
            <a:r>
              <a:rPr lang="en-US" sz="1200" dirty="0">
                <a:solidFill>
                  <a:srgbClr val="0000FF"/>
                </a:solidFill>
              </a:rPr>
              <a:t> Pars-plicata-</a:t>
            </a:r>
            <a:r>
              <a:rPr lang="en-US" sz="1200" dirty="0" err="1">
                <a:solidFill>
                  <a:srgbClr val="0000FF"/>
                </a:solidFill>
              </a:rPr>
              <a:t>Abschnitts</a:t>
            </a:r>
            <a:r>
              <a:rPr lang="en-US" sz="1200" dirty="0">
                <a:solidFill>
                  <a:srgbClr val="0000FF"/>
                </a:solidFill>
              </a:rPr>
              <a:t> des </a:t>
            </a:r>
            <a:r>
              <a:rPr lang="en-US" sz="1200" dirty="0" err="1">
                <a:solidFill>
                  <a:srgbClr val="0000FF"/>
                </a:solidFill>
              </a:rPr>
              <a:t>Ziliarkörpers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Wie </a:t>
            </a:r>
            <a:r>
              <a:rPr lang="en-US" sz="1200" dirty="0" err="1"/>
              <a:t>hoch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die </a:t>
            </a:r>
            <a:r>
              <a:rPr lang="en-US" sz="1200" dirty="0" err="1"/>
              <a:t>normale</a:t>
            </a:r>
            <a:r>
              <a:rPr lang="en-US" sz="1200" dirty="0"/>
              <a:t> </a:t>
            </a:r>
            <a:r>
              <a:rPr lang="en-US" sz="1200" dirty="0" err="1"/>
              <a:t>Produktionsrate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2–3 µl/min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411" name="Google Shape;411;p19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412" name="Google Shape;412;p1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1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"/>
          <p:cNvSpPr txBox="1"/>
          <p:nvPr/>
        </p:nvSpPr>
        <p:spPr>
          <a:xfrm>
            <a:off x="390525" y="1143000"/>
            <a:ext cx="8404200" cy="3951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 stehende IOD (Intraokulardrukc)-Gleichung aus. </a:t>
            </a:r>
            <a:r>
              <a:rPr lang="en-US" sz="1200" b="0" i="1" u="none" strike="noStrike" cap="non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rPr>
              <a:t>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0" u="none" strike="noStrike" cap="non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72" name="Google Shape;172;p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73" name="Google Shape;173;p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" name="Google Shape;174;p2"/>
          <p:cNvGrpSpPr/>
          <p:nvPr/>
        </p:nvGrpSpPr>
        <p:grpSpPr>
          <a:xfrm>
            <a:off x="766750" y="2693991"/>
            <a:ext cx="7651750" cy="581027"/>
            <a:chOff x="528" y="698"/>
            <a:chExt cx="4820" cy="366"/>
          </a:xfrm>
        </p:grpSpPr>
        <p:sp>
          <p:nvSpPr>
            <p:cNvPr id="175" name="Google Shape;175;p2"/>
            <p:cNvSpPr txBox="1"/>
            <p:nvPr/>
          </p:nvSpPr>
          <p:spPr>
            <a:xfrm>
              <a:off x="528" y="826"/>
              <a:ext cx="600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oto Sans Symbols"/>
                <a:buNone/>
              </a:pPr>
              <a:r>
                <a:rPr lang="en-US" sz="1200" b="0" i="1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76" name="Google Shape;176;p2"/>
            <p:cNvSpPr txBox="1"/>
            <p:nvPr/>
          </p:nvSpPr>
          <p:spPr>
            <a:xfrm>
              <a:off x="1089" y="698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 i="0" u="none" strike="noStrike" cap="none" dirty="0" err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i="0" u="none" strike="noStrike" cap="none" dirty="0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 (µl/min)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 i="0" u="none" strike="noStrike" cap="none" dirty="0" err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i="0" u="none" strike="noStrike" cap="none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FF0000"/>
                  </a:solidFill>
                </a:rPr>
                <a:t>µ</a:t>
              </a:r>
              <a:r>
                <a:rPr lang="en-US" sz="1200" b="1" i="0" u="none" strike="noStrike" cap="none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l/min/mmHg)</a:t>
              </a:r>
              <a:endParaRPr dirty="0"/>
            </a:p>
          </p:txBody>
        </p:sp>
        <p:sp>
          <p:nvSpPr>
            <p:cNvPr id="177" name="Google Shape;177;p2"/>
            <p:cNvSpPr txBox="1"/>
            <p:nvPr/>
          </p:nvSpPr>
          <p:spPr>
            <a:xfrm>
              <a:off x="3731" y="791"/>
              <a:ext cx="300" cy="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0" i="0" u="none" strike="noStrike" cap="none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Epis</a:t>
              </a:r>
              <a:r>
                <a:rPr lang="en-US" sz="1200" b="1">
                  <a:solidFill>
                    <a:schemeClr val="accent1"/>
                  </a:solidFill>
                </a:rPr>
                <a:t>k</a:t>
              </a:r>
              <a:r>
                <a:rPr lang="en-US" sz="1200" b="1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leraler </a:t>
              </a:r>
              <a:r>
                <a:rPr lang="en-US" sz="1200" b="1">
                  <a:solidFill>
                    <a:schemeClr val="accent1"/>
                  </a:solidFill>
                </a:rPr>
                <a:t>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en-US" sz="1200" b="1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  <a:extLst>
                    <a:ext uri="http://customooxmlschemas.google.com/">
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  </a:ext>
                  </a:extLst>
                </a:rPr>
                <a:t>mmHg</a:t>
              </a:r>
              <a:r>
                <a:rPr lang="en-US" sz="1200" b="1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/>
            </a:p>
          </p:txBody>
        </p:sp>
      </p:grpSp>
      <p:cxnSp>
        <p:nvCxnSpPr>
          <p:cNvPr id="179" name="Google Shape;179;p2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0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Wo </a:t>
            </a:r>
            <a:r>
              <a:rPr lang="en-US" sz="1200" dirty="0" err="1">
                <a:solidFill>
                  <a:srgbClr val="BFBFBF"/>
                </a:solidFill>
              </a:rPr>
              <a:t>wird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gebildet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Zellen </a:t>
            </a:r>
            <a:r>
              <a:rPr lang="en-US" sz="1200" dirty="0" err="1">
                <a:solidFill>
                  <a:srgbClr val="BFBFBF"/>
                </a:solidFill>
              </a:rPr>
              <a:t>sind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dafür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verantwortlich</a:t>
            </a:r>
            <a:r>
              <a:rPr lang="en-US" sz="1200" dirty="0">
                <a:solidFill>
                  <a:srgbClr val="BFBFBF"/>
                </a:solidFill>
              </a:rPr>
              <a:t>? In den nicht </a:t>
            </a:r>
            <a:r>
              <a:rPr lang="en-US" sz="1200" dirty="0" err="1">
                <a:solidFill>
                  <a:srgbClr val="BFBFBF"/>
                </a:solidFill>
              </a:rPr>
              <a:t>pigmentierten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Epithelzellen</a:t>
            </a:r>
            <a:r>
              <a:rPr lang="en-US" sz="1200" dirty="0">
                <a:solidFill>
                  <a:srgbClr val="BFBFBF"/>
                </a:solidFill>
              </a:rPr>
              <a:t> des Pars-plicata-</a:t>
            </a:r>
            <a:r>
              <a:rPr lang="en-US" sz="1200" dirty="0" err="1">
                <a:solidFill>
                  <a:srgbClr val="BFBFBF"/>
                </a:solidFill>
              </a:rPr>
              <a:t>Abschnitts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Ziliarkörpers</a:t>
            </a:r>
            <a:endParaRPr lang="en-US" sz="1200" dirty="0">
              <a:solidFill>
                <a:srgbClr val="BFBFBF"/>
              </a:solidFill>
            </a:endParaRPr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Wie </a:t>
            </a:r>
            <a:r>
              <a:rPr lang="en-US" sz="1200" dirty="0" err="1">
                <a:solidFill>
                  <a:srgbClr val="BFBFBF"/>
                </a:solidFill>
              </a:rPr>
              <a:t>hoch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normale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Produktionsrate</a:t>
            </a:r>
            <a:r>
              <a:rPr lang="en-US" sz="1200" dirty="0">
                <a:solidFill>
                  <a:srgbClr val="BFBFBF"/>
                </a:solidFill>
              </a:rPr>
              <a:t>?</a:t>
            </a:r>
            <a:r>
              <a:rPr lang="en-US" sz="1200" b="1" dirty="0">
                <a:solidFill>
                  <a:srgbClr val="0000FF"/>
                </a:solidFill>
              </a:rPr>
              <a:t> 2–3 µl/min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423" name="Google Shape;423;p2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424" name="Google Shape;424;p2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2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426" name="Google Shape;426;p20"/>
          <p:cNvSpPr txBox="1"/>
          <p:nvPr/>
        </p:nvSpPr>
        <p:spPr>
          <a:xfrm>
            <a:off x="2514600" y="3849757"/>
            <a:ext cx="64008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 dieser Abbildung ist eine wichtige Klarstellung erforderlich – worum handelt es sich?</a:t>
            </a:r>
            <a:endParaRPr/>
          </a:p>
        </p:txBody>
      </p:sp>
      <p:sp>
        <p:nvSpPr>
          <p:cNvPr id="427" name="Google Shape;427;p20"/>
          <p:cNvSpPr/>
          <p:nvPr/>
        </p:nvSpPr>
        <p:spPr>
          <a:xfrm>
            <a:off x="3505199" y="1853867"/>
            <a:ext cx="2133600" cy="868017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1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Wo </a:t>
            </a:r>
            <a:r>
              <a:rPr lang="en-US" sz="1200" dirty="0" err="1">
                <a:solidFill>
                  <a:srgbClr val="BFBFBF"/>
                </a:solidFill>
              </a:rPr>
              <a:t>wird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gebildet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Zellen </a:t>
            </a:r>
            <a:r>
              <a:rPr lang="en-US" sz="1200" dirty="0" err="1">
                <a:solidFill>
                  <a:srgbClr val="BFBFBF"/>
                </a:solidFill>
              </a:rPr>
              <a:t>sind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dafür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verantwortlich</a:t>
            </a:r>
            <a:r>
              <a:rPr lang="en-US" sz="1200" dirty="0">
                <a:solidFill>
                  <a:srgbClr val="BFBFBF"/>
                </a:solidFill>
              </a:rPr>
              <a:t>? In den nicht </a:t>
            </a:r>
            <a:r>
              <a:rPr lang="en-US" sz="1200" dirty="0" err="1">
                <a:solidFill>
                  <a:srgbClr val="BFBFBF"/>
                </a:solidFill>
              </a:rPr>
              <a:t>pigmentierten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Epithelzellen</a:t>
            </a:r>
            <a:r>
              <a:rPr lang="en-US" sz="1200" dirty="0">
                <a:solidFill>
                  <a:srgbClr val="BFBFBF"/>
                </a:solidFill>
              </a:rPr>
              <a:t> des Pars-plicata-</a:t>
            </a:r>
            <a:r>
              <a:rPr lang="en-US" sz="1200" dirty="0" err="1">
                <a:solidFill>
                  <a:srgbClr val="BFBFBF"/>
                </a:solidFill>
              </a:rPr>
              <a:t>Abschnitts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Ziliarkörpers</a:t>
            </a:r>
            <a:endParaRPr lang="en-US" sz="1200" dirty="0">
              <a:solidFill>
                <a:srgbClr val="BFBFBF"/>
              </a:solidFill>
            </a:endParaRPr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Wie </a:t>
            </a:r>
            <a:r>
              <a:rPr lang="en-US" sz="1200" dirty="0" err="1">
                <a:solidFill>
                  <a:srgbClr val="BFBFBF"/>
                </a:solidFill>
              </a:rPr>
              <a:t>hoch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normale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Produktionsrate</a:t>
            </a:r>
            <a:r>
              <a:rPr lang="en-US" sz="1200" dirty="0">
                <a:solidFill>
                  <a:srgbClr val="BFBFBF"/>
                </a:solidFill>
              </a:rPr>
              <a:t>?</a:t>
            </a:r>
            <a:r>
              <a:rPr lang="en-US" sz="1200" b="1" dirty="0">
                <a:solidFill>
                  <a:srgbClr val="0000FF"/>
                </a:solidFill>
              </a:rPr>
              <a:t> 2–3 µl/min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437" name="Google Shape;437;p2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438" name="Google Shape;438;p2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2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440" name="Google Shape;440;p21"/>
          <p:cNvSpPr txBox="1"/>
          <p:nvPr/>
        </p:nvSpPr>
        <p:spPr>
          <a:xfrm>
            <a:off x="2514600" y="3849757"/>
            <a:ext cx="64008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1"/>
                  </a:ext>
                </a:extLst>
              </a:rPr>
              <a:t>Aussage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Klarstellung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erforderlich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</a:rPr>
              <a:t>Dies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die Rate der </a:t>
            </a:r>
            <a:r>
              <a:rPr lang="en-US" sz="1200" dirty="0" err="1">
                <a:solidFill>
                  <a:schemeClr val="dk1"/>
                </a:solidFill>
              </a:rPr>
              <a:t>Kammerwasserbildung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2"/>
                  </a:ext>
                </a:extLst>
              </a:rPr>
              <a:t>bei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</a:rPr>
              <a:t>wachen</a:t>
            </a:r>
            <a:r>
              <a:rPr lang="en-US" sz="1200" b="1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Personen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dirty="0"/>
          </a:p>
        </p:txBody>
      </p:sp>
      <p:sp>
        <p:nvSpPr>
          <p:cNvPr id="442" name="Google Shape;442;p21"/>
          <p:cNvSpPr/>
          <p:nvPr/>
        </p:nvSpPr>
        <p:spPr>
          <a:xfrm>
            <a:off x="5751079" y="4047307"/>
            <a:ext cx="2059880" cy="67306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lnSpc>
                <a:spcPct val="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2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Wo </a:t>
            </a:r>
            <a:r>
              <a:rPr lang="en-US" sz="1200" dirty="0" err="1">
                <a:solidFill>
                  <a:srgbClr val="BFBFBF"/>
                </a:solidFill>
              </a:rPr>
              <a:t>wird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gebildet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Zellen </a:t>
            </a:r>
            <a:r>
              <a:rPr lang="en-US" sz="1200" dirty="0" err="1">
                <a:solidFill>
                  <a:srgbClr val="BFBFBF"/>
                </a:solidFill>
              </a:rPr>
              <a:t>sind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dafür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verantwortlich</a:t>
            </a:r>
            <a:r>
              <a:rPr lang="en-US" sz="1200" dirty="0">
                <a:solidFill>
                  <a:srgbClr val="BFBFBF"/>
                </a:solidFill>
              </a:rPr>
              <a:t>? In den nicht </a:t>
            </a:r>
            <a:r>
              <a:rPr lang="en-US" sz="1200" dirty="0" err="1">
                <a:solidFill>
                  <a:srgbClr val="BFBFBF"/>
                </a:solidFill>
              </a:rPr>
              <a:t>pigmentierten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Epithelzellen</a:t>
            </a:r>
            <a:r>
              <a:rPr lang="en-US" sz="1200" dirty="0">
                <a:solidFill>
                  <a:srgbClr val="BFBFBF"/>
                </a:solidFill>
              </a:rPr>
              <a:t> des Pars-plicata-</a:t>
            </a:r>
            <a:r>
              <a:rPr lang="en-US" sz="1200" dirty="0" err="1">
                <a:solidFill>
                  <a:srgbClr val="BFBFBF"/>
                </a:solidFill>
              </a:rPr>
              <a:t>Abschnitts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Ziliarkörpers</a:t>
            </a:r>
            <a:endParaRPr lang="en-US" sz="1200" dirty="0">
              <a:solidFill>
                <a:srgbClr val="BFBFBF"/>
              </a:solidFill>
            </a:endParaRPr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Wie </a:t>
            </a:r>
            <a:r>
              <a:rPr lang="en-US" sz="1200" dirty="0" err="1">
                <a:solidFill>
                  <a:srgbClr val="BFBFBF"/>
                </a:solidFill>
              </a:rPr>
              <a:t>hoch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normale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Produktionsrate</a:t>
            </a:r>
            <a:r>
              <a:rPr lang="en-US" sz="1200" dirty="0">
                <a:solidFill>
                  <a:srgbClr val="BFBFBF"/>
                </a:solidFill>
              </a:rPr>
              <a:t>?</a:t>
            </a:r>
            <a:r>
              <a:rPr lang="en-US" sz="1200" b="1" dirty="0">
                <a:solidFill>
                  <a:srgbClr val="0000FF"/>
                </a:solidFill>
              </a:rPr>
              <a:t> 2–3 µl/min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452" name="Google Shape;452;p2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453" name="Google Shape;453;p22"/>
          <p:cNvSpPr txBox="1">
            <a:spLocks noGrp="1"/>
          </p:cNvSpPr>
          <p:nvPr>
            <p:ph type="sldNum" idx="12"/>
          </p:nvPr>
        </p:nvSpPr>
        <p:spPr>
          <a:xfrm>
            <a:off x="7010400" y="-165253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2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455" name="Google Shape;455;p22"/>
          <p:cNvSpPr txBox="1"/>
          <p:nvPr/>
        </p:nvSpPr>
        <p:spPr>
          <a:xfrm>
            <a:off x="2514600" y="3849757"/>
            <a:ext cx="64008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Aussage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Klarstellung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erforderlich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</a:rPr>
              <a:t>Dies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die Rate der </a:t>
            </a:r>
            <a:r>
              <a:rPr lang="en-US" sz="1200" dirty="0" err="1">
                <a:solidFill>
                  <a:schemeClr val="dk1"/>
                </a:solidFill>
              </a:rPr>
              <a:t>Kammerwasserbildung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bei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</a:rPr>
              <a:t>wachen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Personen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3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Wo </a:t>
            </a:r>
            <a:r>
              <a:rPr lang="en-US" sz="1200" dirty="0" err="1">
                <a:solidFill>
                  <a:srgbClr val="BFBFBF"/>
                </a:solidFill>
              </a:rPr>
              <a:t>wird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gebildet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Zellen </a:t>
            </a:r>
            <a:r>
              <a:rPr lang="en-US" sz="1200" dirty="0" err="1">
                <a:solidFill>
                  <a:srgbClr val="BFBFBF"/>
                </a:solidFill>
              </a:rPr>
              <a:t>sind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dafür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verantwortlich</a:t>
            </a:r>
            <a:r>
              <a:rPr lang="en-US" sz="1200" dirty="0">
                <a:solidFill>
                  <a:srgbClr val="BFBFBF"/>
                </a:solidFill>
              </a:rPr>
              <a:t>? In den nicht </a:t>
            </a:r>
            <a:r>
              <a:rPr lang="en-US" sz="1200" dirty="0" err="1">
                <a:solidFill>
                  <a:srgbClr val="BFBFBF"/>
                </a:solidFill>
              </a:rPr>
              <a:t>pigmentierten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Epithelzellen</a:t>
            </a:r>
            <a:r>
              <a:rPr lang="en-US" sz="1200" dirty="0">
                <a:solidFill>
                  <a:srgbClr val="BFBFBF"/>
                </a:solidFill>
              </a:rPr>
              <a:t> des Pars-plicata-</a:t>
            </a:r>
            <a:r>
              <a:rPr lang="en-US" sz="1200" dirty="0" err="1">
                <a:solidFill>
                  <a:srgbClr val="BFBFBF"/>
                </a:solidFill>
              </a:rPr>
              <a:t>Abschnitts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Ziliarkörpers</a:t>
            </a:r>
            <a:endParaRPr lang="en-US" sz="1200" dirty="0">
              <a:solidFill>
                <a:srgbClr val="BFBFBF"/>
              </a:solidFill>
            </a:endParaRPr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Wie </a:t>
            </a:r>
            <a:r>
              <a:rPr lang="en-US" sz="1200" dirty="0" err="1">
                <a:solidFill>
                  <a:srgbClr val="BFBFBF"/>
                </a:solidFill>
              </a:rPr>
              <a:t>hoch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normale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Produktionsrate</a:t>
            </a:r>
            <a:r>
              <a:rPr lang="en-US" sz="1200" dirty="0">
                <a:solidFill>
                  <a:srgbClr val="BFBFBF"/>
                </a:solidFill>
              </a:rPr>
              <a:t>?</a:t>
            </a:r>
            <a:r>
              <a:rPr lang="en-US" sz="1200" b="1" dirty="0">
                <a:solidFill>
                  <a:srgbClr val="0000FF"/>
                </a:solidFill>
              </a:rPr>
              <a:t> 2–3 µl/min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466" name="Google Shape;466;p23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467" name="Google Shape;467;p2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2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469" name="Google Shape;469;p23"/>
          <p:cNvSpPr txBox="1"/>
          <p:nvPr/>
        </p:nvSpPr>
        <p:spPr>
          <a:xfrm>
            <a:off x="2514600" y="3849757"/>
            <a:ext cx="6400800" cy="82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Zu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Aussage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wichtige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Klarstellung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erforderlich</a:t>
            </a:r>
            <a:r>
              <a:rPr lang="en-US" sz="1200" i="1" dirty="0">
                <a:solidFill>
                  <a:schemeClr val="dk1"/>
                </a:solidFill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</a:rPr>
              <a:t>worum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handelt</a:t>
            </a:r>
            <a:r>
              <a:rPr lang="en-US" sz="1200" i="1" dirty="0">
                <a:solidFill>
                  <a:schemeClr val="dk1"/>
                </a:solidFill>
              </a:rPr>
              <a:t> es </a:t>
            </a:r>
            <a:r>
              <a:rPr lang="en-US" sz="1200" i="1" dirty="0" err="1">
                <a:solidFill>
                  <a:schemeClr val="dk1"/>
                </a:solidFill>
              </a:rPr>
              <a:t>sich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pPr lvl="0"/>
            <a:r>
              <a:rPr lang="en-US" sz="1200" dirty="0">
                <a:solidFill>
                  <a:schemeClr val="dk1"/>
                </a:solidFill>
              </a:rPr>
              <a:t>Dies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die Rate der </a:t>
            </a:r>
            <a:r>
              <a:rPr lang="en-US" sz="1200" dirty="0" err="1">
                <a:solidFill>
                  <a:schemeClr val="dk1"/>
                </a:solidFill>
              </a:rPr>
              <a:t>Kammerwasserbildung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bei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</a:rPr>
              <a:t>wachen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Personen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200" i="1" dirty="0" err="1">
                <a:solidFill>
                  <a:schemeClr val="dk1"/>
                </a:solidFill>
              </a:rPr>
              <a:t>st</a:t>
            </a:r>
            <a:r>
              <a:rPr lang="en-US" sz="1200" i="1" dirty="0">
                <a:solidFill>
                  <a:schemeClr val="dk1"/>
                </a:solidFill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</a:rPr>
              <a:t>Kammerwasserbildungsrate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während</a:t>
            </a:r>
            <a:r>
              <a:rPr lang="en-US" sz="1200" i="1" dirty="0">
                <a:solidFill>
                  <a:schemeClr val="dk1"/>
                </a:solidFill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</a:rPr>
              <a:t>Schlafs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4"/>
                  </a:ext>
                </a:extLst>
              </a:rPr>
              <a:t>höher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oder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niedriger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4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Wo </a:t>
            </a:r>
            <a:r>
              <a:rPr lang="en-US" sz="1200" dirty="0" err="1">
                <a:solidFill>
                  <a:srgbClr val="BFBFBF"/>
                </a:solidFill>
              </a:rPr>
              <a:t>wird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gebildet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Zellen </a:t>
            </a:r>
            <a:r>
              <a:rPr lang="en-US" sz="1200" dirty="0" err="1">
                <a:solidFill>
                  <a:srgbClr val="BFBFBF"/>
                </a:solidFill>
              </a:rPr>
              <a:t>sind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dafür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verantwortlich</a:t>
            </a:r>
            <a:r>
              <a:rPr lang="en-US" sz="1200" dirty="0">
                <a:solidFill>
                  <a:srgbClr val="BFBFBF"/>
                </a:solidFill>
              </a:rPr>
              <a:t>? In den nicht </a:t>
            </a:r>
            <a:r>
              <a:rPr lang="en-US" sz="1200" dirty="0" err="1">
                <a:solidFill>
                  <a:srgbClr val="BFBFBF"/>
                </a:solidFill>
              </a:rPr>
              <a:t>pigmentierten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Epithelzellen</a:t>
            </a:r>
            <a:r>
              <a:rPr lang="en-US" sz="1200" dirty="0">
                <a:solidFill>
                  <a:srgbClr val="BFBFBF"/>
                </a:solidFill>
              </a:rPr>
              <a:t> des Pars-plicata-</a:t>
            </a:r>
            <a:r>
              <a:rPr lang="en-US" sz="1200" dirty="0" err="1">
                <a:solidFill>
                  <a:srgbClr val="BFBFBF"/>
                </a:solidFill>
              </a:rPr>
              <a:t>Abschnitts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Ziliarkörpers</a:t>
            </a:r>
            <a:endParaRPr lang="en-US" sz="1200" dirty="0">
              <a:solidFill>
                <a:srgbClr val="BFBFBF"/>
              </a:solidFill>
            </a:endParaRPr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Wie </a:t>
            </a:r>
            <a:r>
              <a:rPr lang="en-US" sz="1200" dirty="0" err="1">
                <a:solidFill>
                  <a:srgbClr val="BFBFBF"/>
                </a:solidFill>
              </a:rPr>
              <a:t>hoch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normale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Produktionsrate</a:t>
            </a:r>
            <a:r>
              <a:rPr lang="en-US" sz="1200" dirty="0">
                <a:solidFill>
                  <a:srgbClr val="BFBFBF"/>
                </a:solidFill>
              </a:rPr>
              <a:t>?</a:t>
            </a:r>
            <a:r>
              <a:rPr lang="en-US" sz="1200" b="1" dirty="0">
                <a:solidFill>
                  <a:srgbClr val="0000FF"/>
                </a:solidFill>
              </a:rPr>
              <a:t> 2–3 µl/min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480" name="Google Shape;480;p24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481" name="Google Shape;481;p2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2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483" name="Google Shape;483;p24"/>
          <p:cNvSpPr txBox="1"/>
          <p:nvPr/>
        </p:nvSpPr>
        <p:spPr>
          <a:xfrm>
            <a:off x="2514600" y="3849757"/>
            <a:ext cx="6400800" cy="101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Zu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Aussage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wichtige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Klarstellung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erforderlich</a:t>
            </a:r>
            <a:r>
              <a:rPr lang="en-US" sz="1200" i="1" dirty="0">
                <a:solidFill>
                  <a:schemeClr val="dk1"/>
                </a:solidFill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</a:rPr>
              <a:t>worum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handelt</a:t>
            </a:r>
            <a:r>
              <a:rPr lang="en-US" sz="1200" i="1" dirty="0">
                <a:solidFill>
                  <a:schemeClr val="dk1"/>
                </a:solidFill>
              </a:rPr>
              <a:t> es </a:t>
            </a:r>
            <a:r>
              <a:rPr lang="en-US" sz="1200" i="1" dirty="0" err="1">
                <a:solidFill>
                  <a:schemeClr val="dk1"/>
                </a:solidFill>
              </a:rPr>
              <a:t>sich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pPr lvl="0"/>
            <a:r>
              <a:rPr lang="en-US" sz="1200" dirty="0">
                <a:solidFill>
                  <a:schemeClr val="dk1"/>
                </a:solidFill>
              </a:rPr>
              <a:t>Dies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die Rate der </a:t>
            </a:r>
            <a:r>
              <a:rPr lang="en-US" sz="1200" dirty="0" err="1">
                <a:solidFill>
                  <a:schemeClr val="dk1"/>
                </a:solidFill>
              </a:rPr>
              <a:t>Kammerwasserbildung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bei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</a:rPr>
              <a:t>wachen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Personen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</a:rPr>
              <a:t>Kammerwasserbildungsrate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während</a:t>
            </a:r>
            <a:r>
              <a:rPr lang="en-US" sz="1200" i="1" dirty="0">
                <a:solidFill>
                  <a:schemeClr val="dk1"/>
                </a:solidFill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</a:rPr>
              <a:t>Schlafs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24"/>
                  </a:ext>
                </a:extLst>
              </a:rPr>
              <a:t>höher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oder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niedriger</a:t>
            </a:r>
            <a:r>
              <a:rPr lang="en-US" sz="1200" i="1" dirty="0">
                <a:solidFill>
                  <a:schemeClr val="dk1"/>
                </a:solidFill>
              </a:rPr>
              <a:t>? </a:t>
            </a:r>
            <a:endParaRPr lang="en-US" sz="16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Niedriger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5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Wo </a:t>
            </a:r>
            <a:r>
              <a:rPr lang="en-US" sz="1200" dirty="0" err="1">
                <a:solidFill>
                  <a:srgbClr val="BFBFBF"/>
                </a:solidFill>
              </a:rPr>
              <a:t>wird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gebildet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Zellen </a:t>
            </a:r>
            <a:r>
              <a:rPr lang="en-US" sz="1200" dirty="0" err="1">
                <a:solidFill>
                  <a:srgbClr val="BFBFBF"/>
                </a:solidFill>
              </a:rPr>
              <a:t>sind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dafür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verantwortlich</a:t>
            </a:r>
            <a:r>
              <a:rPr lang="en-US" sz="1200" dirty="0">
                <a:solidFill>
                  <a:srgbClr val="BFBFBF"/>
                </a:solidFill>
              </a:rPr>
              <a:t>? In den nicht </a:t>
            </a:r>
            <a:r>
              <a:rPr lang="en-US" sz="1200" dirty="0" err="1">
                <a:solidFill>
                  <a:srgbClr val="BFBFBF"/>
                </a:solidFill>
              </a:rPr>
              <a:t>pigmentierten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Epithelzellen</a:t>
            </a:r>
            <a:r>
              <a:rPr lang="en-US" sz="1200" dirty="0">
                <a:solidFill>
                  <a:srgbClr val="BFBFBF"/>
                </a:solidFill>
              </a:rPr>
              <a:t> des Pars-plicata-</a:t>
            </a:r>
            <a:r>
              <a:rPr lang="en-US" sz="1200" dirty="0" err="1">
                <a:solidFill>
                  <a:srgbClr val="BFBFBF"/>
                </a:solidFill>
              </a:rPr>
              <a:t>Abschnitts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Ziliarkörpers</a:t>
            </a:r>
            <a:endParaRPr lang="en-US" sz="1200" dirty="0">
              <a:solidFill>
                <a:srgbClr val="BFBFBF"/>
              </a:solidFill>
            </a:endParaRPr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Wie </a:t>
            </a:r>
            <a:r>
              <a:rPr lang="en-US" sz="1200" dirty="0" err="1">
                <a:solidFill>
                  <a:srgbClr val="BFBFBF"/>
                </a:solidFill>
              </a:rPr>
              <a:t>hoch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normale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Produktionsrate</a:t>
            </a:r>
            <a:r>
              <a:rPr lang="en-US" sz="1200" dirty="0">
                <a:solidFill>
                  <a:srgbClr val="BFBFBF"/>
                </a:solidFill>
              </a:rPr>
              <a:t>?</a:t>
            </a:r>
            <a:r>
              <a:rPr lang="en-US" sz="1200" b="1" dirty="0">
                <a:solidFill>
                  <a:srgbClr val="0000FF"/>
                </a:solidFill>
              </a:rPr>
              <a:t> 2–3 µl/min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494" name="Google Shape;494;p25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495" name="Google Shape;495;p2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2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497" name="Google Shape;497;p25"/>
          <p:cNvSpPr txBox="1"/>
          <p:nvPr/>
        </p:nvSpPr>
        <p:spPr>
          <a:xfrm>
            <a:off x="2514600" y="3849757"/>
            <a:ext cx="6400800" cy="101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Zu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Aussage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wichtige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Klarstellung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erforderlich</a:t>
            </a:r>
            <a:r>
              <a:rPr lang="en-US" sz="1200" i="1" dirty="0">
                <a:solidFill>
                  <a:schemeClr val="dk1"/>
                </a:solidFill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</a:rPr>
              <a:t>worum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handelt</a:t>
            </a:r>
            <a:r>
              <a:rPr lang="en-US" sz="1200" i="1" dirty="0">
                <a:solidFill>
                  <a:schemeClr val="dk1"/>
                </a:solidFill>
              </a:rPr>
              <a:t> es </a:t>
            </a:r>
            <a:r>
              <a:rPr lang="en-US" sz="1200" i="1" dirty="0" err="1">
                <a:solidFill>
                  <a:schemeClr val="dk1"/>
                </a:solidFill>
              </a:rPr>
              <a:t>sich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pPr lvl="0"/>
            <a:r>
              <a:rPr lang="en-US" sz="1200" dirty="0">
                <a:solidFill>
                  <a:schemeClr val="dk1"/>
                </a:solidFill>
              </a:rPr>
              <a:t>Dies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die Rate der </a:t>
            </a:r>
            <a:r>
              <a:rPr lang="en-US" sz="1200" dirty="0" err="1">
                <a:solidFill>
                  <a:schemeClr val="dk1"/>
                </a:solidFill>
              </a:rPr>
              <a:t>Kammerwasserbildung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bei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</a:rPr>
              <a:t>wachen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Personen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</a:rPr>
              <a:t>Kammerwasserbildungsrate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während</a:t>
            </a:r>
            <a:r>
              <a:rPr lang="en-US" sz="1200" i="1" dirty="0">
                <a:solidFill>
                  <a:schemeClr val="dk1"/>
                </a:solidFill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</a:rPr>
              <a:t>Schlafs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24"/>
                  </a:ext>
                </a:extLst>
              </a:rPr>
              <a:t>höher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oder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niedriger</a:t>
            </a:r>
            <a:r>
              <a:rPr lang="en-US" sz="1200" i="1" dirty="0">
                <a:solidFill>
                  <a:schemeClr val="dk1"/>
                </a:solidFill>
              </a:rPr>
              <a:t>? </a:t>
            </a:r>
            <a:endParaRPr lang="en-US" sz="1600" dirty="0">
              <a:solidFill>
                <a:schemeClr val="dk1"/>
              </a:solidFill>
            </a:endParaRPr>
          </a:p>
          <a:p>
            <a:pPr lvl="0"/>
            <a:r>
              <a:rPr lang="en-US" sz="1200" dirty="0" err="1">
                <a:solidFill>
                  <a:schemeClr val="dk1"/>
                </a:solidFill>
              </a:rPr>
              <a:t>Niedriger</a:t>
            </a:r>
            <a:endParaRPr 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Wo </a:t>
            </a:r>
            <a:r>
              <a:rPr lang="en-US" sz="1200" dirty="0" err="1">
                <a:solidFill>
                  <a:srgbClr val="BFBFBF"/>
                </a:solidFill>
              </a:rPr>
              <a:t>wird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gebildet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Zellen </a:t>
            </a:r>
            <a:r>
              <a:rPr lang="en-US" sz="1200" dirty="0" err="1">
                <a:solidFill>
                  <a:srgbClr val="BFBFBF"/>
                </a:solidFill>
              </a:rPr>
              <a:t>sind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dafür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verantwortlich</a:t>
            </a:r>
            <a:r>
              <a:rPr lang="en-US" sz="1200" dirty="0">
                <a:solidFill>
                  <a:srgbClr val="BFBFBF"/>
                </a:solidFill>
              </a:rPr>
              <a:t>? In den nicht </a:t>
            </a:r>
            <a:r>
              <a:rPr lang="en-US" sz="1200" dirty="0" err="1">
                <a:solidFill>
                  <a:srgbClr val="BFBFBF"/>
                </a:solidFill>
              </a:rPr>
              <a:t>pigmentierten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Epithelzellen</a:t>
            </a:r>
            <a:r>
              <a:rPr lang="en-US" sz="1200" dirty="0">
                <a:solidFill>
                  <a:srgbClr val="BFBFBF"/>
                </a:solidFill>
              </a:rPr>
              <a:t> des Pars-plicata-</a:t>
            </a:r>
            <a:r>
              <a:rPr lang="en-US" sz="1200" dirty="0" err="1">
                <a:solidFill>
                  <a:srgbClr val="BFBFBF"/>
                </a:solidFill>
              </a:rPr>
              <a:t>Abschnitts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Ziliarkörpers</a:t>
            </a:r>
            <a:endParaRPr lang="en-US" sz="1200" dirty="0">
              <a:solidFill>
                <a:srgbClr val="BFBFBF"/>
              </a:solidFill>
            </a:endParaRPr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Wie </a:t>
            </a:r>
            <a:r>
              <a:rPr lang="en-US" sz="1200" dirty="0" err="1">
                <a:solidFill>
                  <a:srgbClr val="BFBFBF"/>
                </a:solidFill>
              </a:rPr>
              <a:t>hoch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normale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Produktionsrate</a:t>
            </a:r>
            <a:r>
              <a:rPr lang="en-US" sz="1200" dirty="0">
                <a:solidFill>
                  <a:srgbClr val="BFBFBF"/>
                </a:solidFill>
              </a:rPr>
              <a:t>?</a:t>
            </a:r>
            <a:r>
              <a:rPr lang="en-US" sz="1200" b="1" dirty="0">
                <a:solidFill>
                  <a:srgbClr val="0000FF"/>
                </a:solidFill>
              </a:rPr>
              <a:t> 2–3 µl/min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508" name="Google Shape;508;p2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509" name="Google Shape;509;p2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511" name="Google Shape;511;p26"/>
          <p:cNvSpPr txBox="1"/>
          <p:nvPr/>
        </p:nvSpPr>
        <p:spPr>
          <a:xfrm>
            <a:off x="2514600" y="3849757"/>
            <a:ext cx="6400800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Zu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Aussage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wichtige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Klarstellung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erforderlich</a:t>
            </a:r>
            <a:r>
              <a:rPr lang="en-US" sz="1200" i="1" dirty="0">
                <a:solidFill>
                  <a:schemeClr val="dk1"/>
                </a:solidFill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</a:rPr>
              <a:t>worum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handelt</a:t>
            </a:r>
            <a:r>
              <a:rPr lang="en-US" sz="1200" i="1" dirty="0">
                <a:solidFill>
                  <a:schemeClr val="dk1"/>
                </a:solidFill>
              </a:rPr>
              <a:t> es </a:t>
            </a:r>
            <a:r>
              <a:rPr lang="en-US" sz="1200" i="1" dirty="0" err="1">
                <a:solidFill>
                  <a:schemeClr val="dk1"/>
                </a:solidFill>
              </a:rPr>
              <a:t>sich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pPr lvl="0"/>
            <a:r>
              <a:rPr lang="en-US" sz="1200" dirty="0">
                <a:solidFill>
                  <a:schemeClr val="dk1"/>
                </a:solidFill>
              </a:rPr>
              <a:t>Dies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die Rate der </a:t>
            </a:r>
            <a:r>
              <a:rPr lang="en-US" sz="1200" dirty="0" err="1">
                <a:solidFill>
                  <a:schemeClr val="dk1"/>
                </a:solidFill>
              </a:rPr>
              <a:t>Kammerwasserbildung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bei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</a:rPr>
              <a:t>wachen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Personen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lang="en-US" sz="1200" dirty="0"/>
          </a:p>
          <a:p>
            <a:pPr lvl="0"/>
            <a:endParaRPr lang="en-US" sz="1600" i="1" dirty="0">
              <a:solidFill>
                <a:schemeClr val="dk1"/>
              </a:solidFill>
            </a:endParaRPr>
          </a:p>
          <a:p>
            <a:pPr lvl="0"/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</a:rPr>
              <a:t>Kammerwasserbildungsrate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während</a:t>
            </a:r>
            <a:r>
              <a:rPr lang="en-US" sz="1200" i="1" dirty="0">
                <a:solidFill>
                  <a:schemeClr val="dk1"/>
                </a:solidFill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</a:rPr>
              <a:t>Schlafs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24"/>
                  </a:ext>
                </a:extLst>
              </a:rPr>
              <a:t>höher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oder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niedriger</a:t>
            </a:r>
            <a:r>
              <a:rPr lang="en-US" sz="1200" i="1" dirty="0">
                <a:solidFill>
                  <a:schemeClr val="dk1"/>
                </a:solidFill>
              </a:rPr>
              <a:t>? </a:t>
            </a:r>
            <a:endParaRPr lang="en-US" sz="1600" dirty="0">
              <a:solidFill>
                <a:schemeClr val="dk1"/>
              </a:solidFill>
            </a:endParaRPr>
          </a:p>
          <a:p>
            <a:pPr lvl="0"/>
            <a:r>
              <a:rPr lang="en-US" sz="1200" dirty="0" err="1">
                <a:solidFill>
                  <a:schemeClr val="dk1"/>
                </a:solidFill>
              </a:rPr>
              <a:t>Niedriger</a:t>
            </a:r>
            <a:endParaRPr lang="en-US" sz="1200" dirty="0"/>
          </a:p>
          <a:p>
            <a:pPr lvl="0"/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hängt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davon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ab, welches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5"/>
                  </a:ext>
                </a:extLst>
              </a:rPr>
              <a:t>Lehrbuch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liest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6"/>
                  </a:ext>
                </a:extLst>
              </a:rPr>
              <a:t>Glaukom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sinkt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Rate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Schlafs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„um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etwa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50 %“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6"/>
          <p:cNvSpPr/>
          <p:nvPr/>
        </p:nvSpPr>
        <p:spPr>
          <a:xfrm>
            <a:off x="4571999" y="5046198"/>
            <a:ext cx="457200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7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Wo </a:t>
            </a:r>
            <a:r>
              <a:rPr lang="en-US" sz="1200" dirty="0" err="1">
                <a:solidFill>
                  <a:srgbClr val="BFBFBF"/>
                </a:solidFill>
              </a:rPr>
              <a:t>wird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gebildet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Zellen </a:t>
            </a:r>
            <a:r>
              <a:rPr lang="en-US" sz="1200" dirty="0" err="1">
                <a:solidFill>
                  <a:srgbClr val="BFBFBF"/>
                </a:solidFill>
              </a:rPr>
              <a:t>sind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dafür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verantwortlich</a:t>
            </a:r>
            <a:r>
              <a:rPr lang="en-US" sz="1200" dirty="0">
                <a:solidFill>
                  <a:srgbClr val="BFBFBF"/>
                </a:solidFill>
              </a:rPr>
              <a:t>? In den nicht </a:t>
            </a:r>
            <a:r>
              <a:rPr lang="en-US" sz="1200" dirty="0" err="1">
                <a:solidFill>
                  <a:srgbClr val="BFBFBF"/>
                </a:solidFill>
              </a:rPr>
              <a:t>pigmentierten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Epithelzellen</a:t>
            </a:r>
            <a:r>
              <a:rPr lang="en-US" sz="1200" dirty="0">
                <a:solidFill>
                  <a:srgbClr val="BFBFBF"/>
                </a:solidFill>
              </a:rPr>
              <a:t> des Pars-plicata-</a:t>
            </a:r>
            <a:r>
              <a:rPr lang="en-US" sz="1200" dirty="0" err="1">
                <a:solidFill>
                  <a:srgbClr val="BFBFBF"/>
                </a:solidFill>
              </a:rPr>
              <a:t>Abschnitts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Ziliarkörpers</a:t>
            </a:r>
            <a:endParaRPr lang="en-US" sz="1200" dirty="0">
              <a:solidFill>
                <a:srgbClr val="BFBFBF"/>
              </a:solidFill>
            </a:endParaRPr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Wie </a:t>
            </a:r>
            <a:r>
              <a:rPr lang="en-US" sz="1200" dirty="0" err="1">
                <a:solidFill>
                  <a:srgbClr val="BFBFBF"/>
                </a:solidFill>
              </a:rPr>
              <a:t>hoch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normale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Produktionsrate</a:t>
            </a:r>
            <a:r>
              <a:rPr lang="en-US" sz="1200" dirty="0">
                <a:solidFill>
                  <a:srgbClr val="BFBFBF"/>
                </a:solidFill>
              </a:rPr>
              <a:t>?</a:t>
            </a:r>
            <a:r>
              <a:rPr lang="en-US" sz="1200" b="1" dirty="0">
                <a:solidFill>
                  <a:srgbClr val="0000FF"/>
                </a:solidFill>
              </a:rPr>
              <a:t> 2–3 µl/min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523" name="Google Shape;523;p27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524" name="Google Shape;524;p2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2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526" name="Google Shape;526;p27"/>
          <p:cNvSpPr txBox="1"/>
          <p:nvPr/>
        </p:nvSpPr>
        <p:spPr>
          <a:xfrm>
            <a:off x="2514600" y="3849757"/>
            <a:ext cx="6400800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Zu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Aussage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wichtige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Klarstellung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erforderlich</a:t>
            </a:r>
            <a:r>
              <a:rPr lang="en-US" sz="1200" i="1" dirty="0">
                <a:solidFill>
                  <a:schemeClr val="dk1"/>
                </a:solidFill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</a:rPr>
              <a:t>worum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handelt</a:t>
            </a:r>
            <a:r>
              <a:rPr lang="en-US" sz="1200" i="1" dirty="0">
                <a:solidFill>
                  <a:schemeClr val="dk1"/>
                </a:solidFill>
              </a:rPr>
              <a:t> es </a:t>
            </a:r>
            <a:r>
              <a:rPr lang="en-US" sz="1200" i="1" dirty="0" err="1">
                <a:solidFill>
                  <a:schemeClr val="dk1"/>
                </a:solidFill>
              </a:rPr>
              <a:t>sich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pPr lvl="0"/>
            <a:r>
              <a:rPr lang="en-US" sz="1200" dirty="0">
                <a:solidFill>
                  <a:schemeClr val="dk1"/>
                </a:solidFill>
              </a:rPr>
              <a:t>Dies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die Rate der </a:t>
            </a:r>
            <a:r>
              <a:rPr lang="en-US" sz="1200" dirty="0" err="1">
                <a:solidFill>
                  <a:schemeClr val="dk1"/>
                </a:solidFill>
              </a:rPr>
              <a:t>Kammerwasserbildung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bei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</a:rPr>
              <a:t>wachen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Personen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lang="en-US" sz="1200" dirty="0"/>
          </a:p>
          <a:p>
            <a:pPr lvl="0"/>
            <a:endParaRPr lang="en-US" sz="1600" i="1" dirty="0">
              <a:solidFill>
                <a:schemeClr val="dk1"/>
              </a:solidFill>
            </a:endParaRPr>
          </a:p>
          <a:p>
            <a:pPr lvl="0"/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</a:rPr>
              <a:t>Kammerwasserbildungsrate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während</a:t>
            </a:r>
            <a:r>
              <a:rPr lang="en-US" sz="1200" i="1" dirty="0">
                <a:solidFill>
                  <a:schemeClr val="dk1"/>
                </a:solidFill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</a:rPr>
              <a:t>Schlafs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24"/>
                  </a:ext>
                </a:extLst>
              </a:rPr>
              <a:t>höher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oder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niedriger</a:t>
            </a:r>
            <a:r>
              <a:rPr lang="en-US" sz="1200" i="1" dirty="0">
                <a:solidFill>
                  <a:schemeClr val="dk1"/>
                </a:solidFill>
              </a:rPr>
              <a:t>? </a:t>
            </a:r>
            <a:endParaRPr lang="en-US" sz="1600" dirty="0">
              <a:solidFill>
                <a:schemeClr val="dk1"/>
              </a:solidFill>
            </a:endParaRPr>
          </a:p>
          <a:p>
            <a:pPr lvl="0"/>
            <a:r>
              <a:rPr lang="en-US" sz="1200" dirty="0" err="1">
                <a:solidFill>
                  <a:schemeClr val="dk1"/>
                </a:solidFill>
              </a:rPr>
              <a:t>Niedriger</a:t>
            </a:r>
            <a:endParaRPr lang="en-US" sz="1200" dirty="0"/>
          </a:p>
          <a:p>
            <a:pPr lvl="0"/>
            <a:r>
              <a:rPr lang="en-US" sz="1200" dirty="0">
                <a:solidFill>
                  <a:srgbClr val="0000FF"/>
                </a:solidFill>
              </a:rPr>
              <a:t>Das </a:t>
            </a:r>
            <a:r>
              <a:rPr lang="en-US" sz="1200" dirty="0" err="1">
                <a:solidFill>
                  <a:srgbClr val="0000FF"/>
                </a:solidFill>
              </a:rPr>
              <a:t>hängt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davon</a:t>
            </a:r>
            <a:r>
              <a:rPr lang="en-US" sz="1200" dirty="0">
                <a:solidFill>
                  <a:srgbClr val="0000FF"/>
                </a:solidFill>
              </a:rPr>
              <a:t> ab, welches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25"/>
                  </a:ext>
                </a:extLst>
              </a:rPr>
              <a:t>Lehrbuch</a:t>
            </a:r>
            <a:r>
              <a:rPr lang="en-US" sz="1200" dirty="0">
                <a:solidFill>
                  <a:srgbClr val="0000FF"/>
                </a:solidFill>
              </a:rPr>
              <a:t> man </a:t>
            </a:r>
            <a:r>
              <a:rPr lang="en-US" sz="1200" dirty="0" err="1">
                <a:solidFill>
                  <a:srgbClr val="0000FF"/>
                </a:solidFill>
              </a:rPr>
              <a:t>liest</a:t>
            </a:r>
            <a:r>
              <a:rPr lang="en-US" sz="1200" dirty="0">
                <a:solidFill>
                  <a:srgbClr val="0000FF"/>
                </a:solidFill>
              </a:rPr>
              <a:t> – </a:t>
            </a:r>
            <a:r>
              <a:rPr lang="en-US" sz="1200" dirty="0" err="1">
                <a:solidFill>
                  <a:srgbClr val="0000FF"/>
                </a:solidFill>
              </a:rPr>
              <a:t>laut</a:t>
            </a:r>
            <a:r>
              <a:rPr lang="en-US" sz="1200" dirty="0">
                <a:solidFill>
                  <a:srgbClr val="0000FF"/>
                </a:solidFill>
              </a:rPr>
              <a:t> dem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26"/>
                  </a:ext>
                </a:extLst>
              </a:rPr>
              <a:t>Glaukom</a:t>
            </a:r>
            <a:r>
              <a:rPr lang="en-US" sz="1200" dirty="0">
                <a:solidFill>
                  <a:srgbClr val="0000FF"/>
                </a:solidFill>
              </a:rPr>
              <a:t>-Buch </a:t>
            </a:r>
            <a:r>
              <a:rPr lang="en-US" sz="1200" dirty="0" err="1">
                <a:solidFill>
                  <a:srgbClr val="0000FF"/>
                </a:solidFill>
              </a:rPr>
              <a:t>sinkt</a:t>
            </a:r>
            <a:r>
              <a:rPr lang="en-US" sz="1200" dirty="0">
                <a:solidFill>
                  <a:srgbClr val="0000FF"/>
                </a:solidFill>
              </a:rPr>
              <a:t> die Rate </a:t>
            </a:r>
            <a:r>
              <a:rPr lang="en-US" sz="1200" dirty="0" err="1">
                <a:solidFill>
                  <a:srgbClr val="0000FF"/>
                </a:solidFill>
              </a:rPr>
              <a:t>während</a:t>
            </a:r>
            <a:r>
              <a:rPr lang="en-US" sz="1200" dirty="0">
                <a:solidFill>
                  <a:srgbClr val="0000FF"/>
                </a:solidFill>
              </a:rPr>
              <a:t> des </a:t>
            </a:r>
            <a:r>
              <a:rPr lang="en-US" sz="1200" dirty="0" err="1">
                <a:solidFill>
                  <a:srgbClr val="0000FF"/>
                </a:solidFill>
              </a:rPr>
              <a:t>Schlafs</a:t>
            </a:r>
            <a:r>
              <a:rPr lang="en-US" sz="1200" dirty="0">
                <a:solidFill>
                  <a:srgbClr val="0000FF"/>
                </a:solidFill>
              </a:rPr>
              <a:t> „um </a:t>
            </a:r>
            <a:r>
              <a:rPr lang="en-US" sz="1200" dirty="0" err="1">
                <a:solidFill>
                  <a:srgbClr val="0000FF"/>
                </a:solidFill>
              </a:rPr>
              <a:t>etwa</a:t>
            </a:r>
            <a:r>
              <a:rPr lang="en-US" sz="1200" dirty="0">
                <a:solidFill>
                  <a:srgbClr val="0000FF"/>
                </a:solidFill>
              </a:rPr>
              <a:t> 50 %“</a:t>
            </a:r>
            <a:endParaRPr lang="en-US" sz="1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8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Wo </a:t>
            </a:r>
            <a:r>
              <a:rPr lang="en-US" sz="1200" dirty="0" err="1">
                <a:solidFill>
                  <a:srgbClr val="BFBFBF"/>
                </a:solidFill>
              </a:rPr>
              <a:t>wird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gebildet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Zellen </a:t>
            </a:r>
            <a:r>
              <a:rPr lang="en-US" sz="1200" dirty="0" err="1">
                <a:solidFill>
                  <a:srgbClr val="BFBFBF"/>
                </a:solidFill>
              </a:rPr>
              <a:t>sind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dafür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verantwortlich</a:t>
            </a:r>
            <a:r>
              <a:rPr lang="en-US" sz="1200" dirty="0">
                <a:solidFill>
                  <a:srgbClr val="BFBFBF"/>
                </a:solidFill>
              </a:rPr>
              <a:t>? In den nicht </a:t>
            </a:r>
            <a:r>
              <a:rPr lang="en-US" sz="1200" dirty="0" err="1">
                <a:solidFill>
                  <a:srgbClr val="BFBFBF"/>
                </a:solidFill>
              </a:rPr>
              <a:t>pigmentierten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Epithelzellen</a:t>
            </a:r>
            <a:r>
              <a:rPr lang="en-US" sz="1200" dirty="0">
                <a:solidFill>
                  <a:srgbClr val="BFBFBF"/>
                </a:solidFill>
              </a:rPr>
              <a:t> des Pars-plicata-</a:t>
            </a:r>
            <a:r>
              <a:rPr lang="en-US" sz="1200" dirty="0" err="1">
                <a:solidFill>
                  <a:srgbClr val="BFBFBF"/>
                </a:solidFill>
              </a:rPr>
              <a:t>Abschnitts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Ziliarkörpers</a:t>
            </a:r>
            <a:endParaRPr lang="en-US" sz="1200" dirty="0">
              <a:solidFill>
                <a:srgbClr val="BFBFBF"/>
              </a:solidFill>
            </a:endParaRPr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Wie </a:t>
            </a:r>
            <a:r>
              <a:rPr lang="en-US" sz="1200" dirty="0" err="1">
                <a:solidFill>
                  <a:srgbClr val="BFBFBF"/>
                </a:solidFill>
              </a:rPr>
              <a:t>hoch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normale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Produktionsrate</a:t>
            </a:r>
            <a:r>
              <a:rPr lang="en-US" sz="1200" dirty="0">
                <a:solidFill>
                  <a:srgbClr val="BFBFBF"/>
                </a:solidFill>
              </a:rPr>
              <a:t>?</a:t>
            </a:r>
            <a:r>
              <a:rPr lang="en-US" sz="1200" b="1" dirty="0">
                <a:solidFill>
                  <a:srgbClr val="0000FF"/>
                </a:solidFill>
              </a:rPr>
              <a:t> 2–3 µl/min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537" name="Google Shape;537;p28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538" name="Google Shape;538;p2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540" name="Google Shape;540;p28"/>
          <p:cNvSpPr txBox="1"/>
          <p:nvPr/>
        </p:nvSpPr>
        <p:spPr>
          <a:xfrm>
            <a:off x="2514600" y="3849757"/>
            <a:ext cx="6400800" cy="156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Zu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Aussage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wichtige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Klarstellung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erforderlich</a:t>
            </a:r>
            <a:r>
              <a:rPr lang="en-US" sz="1200" i="1" dirty="0">
                <a:solidFill>
                  <a:schemeClr val="dk1"/>
                </a:solidFill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</a:rPr>
              <a:t>worum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handelt</a:t>
            </a:r>
            <a:r>
              <a:rPr lang="en-US" sz="1200" i="1" dirty="0">
                <a:solidFill>
                  <a:schemeClr val="dk1"/>
                </a:solidFill>
              </a:rPr>
              <a:t> es </a:t>
            </a:r>
            <a:r>
              <a:rPr lang="en-US" sz="1200" i="1" dirty="0" err="1">
                <a:solidFill>
                  <a:schemeClr val="dk1"/>
                </a:solidFill>
              </a:rPr>
              <a:t>sich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pPr lvl="0"/>
            <a:r>
              <a:rPr lang="en-US" sz="1200" dirty="0">
                <a:solidFill>
                  <a:schemeClr val="dk1"/>
                </a:solidFill>
              </a:rPr>
              <a:t>Dies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die Rate der </a:t>
            </a:r>
            <a:r>
              <a:rPr lang="en-US" sz="1200" dirty="0" err="1">
                <a:solidFill>
                  <a:schemeClr val="dk1"/>
                </a:solidFill>
              </a:rPr>
              <a:t>Kammerwasserbildung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bei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</a:rPr>
              <a:t>wachen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Personen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lang="en-US" sz="1200" dirty="0"/>
          </a:p>
          <a:p>
            <a:pPr lvl="0"/>
            <a:endParaRPr lang="en-US" sz="1600" i="1" dirty="0">
              <a:solidFill>
                <a:schemeClr val="dk1"/>
              </a:solidFill>
            </a:endParaRPr>
          </a:p>
          <a:p>
            <a:pPr lvl="0"/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</a:rPr>
              <a:t>Kammerwasserbildungsrate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während</a:t>
            </a:r>
            <a:r>
              <a:rPr lang="en-US" sz="1200" i="1" dirty="0">
                <a:solidFill>
                  <a:schemeClr val="dk1"/>
                </a:solidFill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</a:rPr>
              <a:t>Schlafs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24"/>
                  </a:ext>
                </a:extLst>
              </a:rPr>
              <a:t>höher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oder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niedriger</a:t>
            </a:r>
            <a:r>
              <a:rPr lang="en-US" sz="1200" i="1" dirty="0">
                <a:solidFill>
                  <a:schemeClr val="dk1"/>
                </a:solidFill>
              </a:rPr>
              <a:t>? </a:t>
            </a:r>
            <a:endParaRPr lang="en-US" sz="1600" dirty="0">
              <a:solidFill>
                <a:schemeClr val="dk1"/>
              </a:solidFill>
            </a:endParaRPr>
          </a:p>
          <a:p>
            <a:pPr lvl="0"/>
            <a:r>
              <a:rPr lang="en-US" sz="1200" dirty="0" err="1">
                <a:solidFill>
                  <a:schemeClr val="dk1"/>
                </a:solidFill>
              </a:rPr>
              <a:t>Niedriger</a:t>
            </a:r>
            <a:endParaRPr lang="en-US" sz="1200" dirty="0"/>
          </a:p>
          <a:p>
            <a:pPr lvl="0"/>
            <a:r>
              <a:rPr lang="en-US" sz="1200" dirty="0">
                <a:solidFill>
                  <a:srgbClr val="0000FF"/>
                </a:solidFill>
              </a:rPr>
              <a:t>Das </a:t>
            </a:r>
            <a:r>
              <a:rPr lang="en-US" sz="1200" dirty="0" err="1">
                <a:solidFill>
                  <a:srgbClr val="0000FF"/>
                </a:solidFill>
              </a:rPr>
              <a:t>hängt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davon</a:t>
            </a:r>
            <a:r>
              <a:rPr lang="en-US" sz="1200" dirty="0">
                <a:solidFill>
                  <a:srgbClr val="0000FF"/>
                </a:solidFill>
              </a:rPr>
              <a:t> ab, welches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25"/>
                  </a:ext>
                </a:extLst>
              </a:rPr>
              <a:t>Lehrbuch</a:t>
            </a:r>
            <a:r>
              <a:rPr lang="en-US" sz="1200" dirty="0">
                <a:solidFill>
                  <a:srgbClr val="0000FF"/>
                </a:solidFill>
              </a:rPr>
              <a:t> man </a:t>
            </a:r>
            <a:r>
              <a:rPr lang="en-US" sz="1200" dirty="0" err="1">
                <a:solidFill>
                  <a:srgbClr val="0000FF"/>
                </a:solidFill>
              </a:rPr>
              <a:t>liest</a:t>
            </a:r>
            <a:r>
              <a:rPr lang="en-US" sz="1200" dirty="0">
                <a:solidFill>
                  <a:srgbClr val="0000FF"/>
                </a:solidFill>
              </a:rPr>
              <a:t> – </a:t>
            </a:r>
            <a:r>
              <a:rPr lang="en-US" sz="1200" dirty="0" err="1">
                <a:solidFill>
                  <a:srgbClr val="0000FF"/>
                </a:solidFill>
              </a:rPr>
              <a:t>laut</a:t>
            </a:r>
            <a:r>
              <a:rPr lang="en-US" sz="1200" dirty="0">
                <a:solidFill>
                  <a:srgbClr val="0000FF"/>
                </a:solidFill>
              </a:rPr>
              <a:t> dem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26"/>
                  </a:ext>
                </a:extLst>
              </a:rPr>
              <a:t>Glaukom</a:t>
            </a:r>
            <a:r>
              <a:rPr lang="en-US" sz="1200" dirty="0">
                <a:solidFill>
                  <a:srgbClr val="0000FF"/>
                </a:solidFill>
              </a:rPr>
              <a:t>-Buch </a:t>
            </a:r>
            <a:r>
              <a:rPr lang="en-US" sz="1200" dirty="0" err="1">
                <a:solidFill>
                  <a:srgbClr val="0000FF"/>
                </a:solidFill>
              </a:rPr>
              <a:t>sinkt</a:t>
            </a:r>
            <a:r>
              <a:rPr lang="en-US" sz="1200" dirty="0">
                <a:solidFill>
                  <a:srgbClr val="0000FF"/>
                </a:solidFill>
              </a:rPr>
              <a:t> die Rate </a:t>
            </a:r>
            <a:r>
              <a:rPr lang="en-US" sz="1200" dirty="0" err="1">
                <a:solidFill>
                  <a:srgbClr val="0000FF"/>
                </a:solidFill>
              </a:rPr>
              <a:t>während</a:t>
            </a:r>
            <a:r>
              <a:rPr lang="en-US" sz="1200" dirty="0">
                <a:solidFill>
                  <a:srgbClr val="0000FF"/>
                </a:solidFill>
              </a:rPr>
              <a:t> des </a:t>
            </a:r>
            <a:r>
              <a:rPr lang="en-US" sz="1200" dirty="0" err="1">
                <a:solidFill>
                  <a:srgbClr val="0000FF"/>
                </a:solidFill>
              </a:rPr>
              <a:t>Schlafs</a:t>
            </a:r>
            <a:r>
              <a:rPr lang="en-US" sz="1200" dirty="0">
                <a:solidFill>
                  <a:srgbClr val="0000FF"/>
                </a:solidFill>
              </a:rPr>
              <a:t> „um </a:t>
            </a:r>
            <a:r>
              <a:rPr lang="en-US" sz="1200" dirty="0" err="1">
                <a:solidFill>
                  <a:srgbClr val="0000FF"/>
                </a:solidFill>
              </a:rPr>
              <a:t>etwa</a:t>
            </a:r>
            <a:r>
              <a:rPr lang="en-US" sz="1200" dirty="0">
                <a:solidFill>
                  <a:srgbClr val="0000FF"/>
                </a:solidFill>
              </a:rPr>
              <a:t> 50 %“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7"/>
                  </a:ext>
                </a:extLst>
              </a:rPr>
              <a:t>Grundlagenbuch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Kammerwasserproduktionsrate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</a:t>
            </a:r>
            <a:r>
              <a:rPr lang="en-US" sz="1200" dirty="0" err="1">
                <a:solidFill>
                  <a:schemeClr val="dk1"/>
                </a:solidFill>
              </a:rPr>
              <a:t>lafs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von 1,0 </a:t>
            </a:r>
            <a:r>
              <a:rPr lang="en-US" sz="1200" dirty="0">
                <a:solidFill>
                  <a:schemeClr val="dk1"/>
                </a:solidFill>
              </a:rPr>
              <a:t>µl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8"/>
                  </a:ext>
                </a:extLst>
              </a:rPr>
              <a:t>min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angibt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542" name="Google Shape;542;p28"/>
          <p:cNvSpPr/>
          <p:nvPr/>
        </p:nvSpPr>
        <p:spPr>
          <a:xfrm>
            <a:off x="6423991" y="5229834"/>
            <a:ext cx="410817" cy="235732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9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Wo </a:t>
            </a:r>
            <a:r>
              <a:rPr lang="en-US" sz="1200" dirty="0" err="1">
                <a:solidFill>
                  <a:srgbClr val="BFBFBF"/>
                </a:solidFill>
              </a:rPr>
              <a:t>wird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gebildet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Zellen </a:t>
            </a:r>
            <a:r>
              <a:rPr lang="en-US" sz="1200" dirty="0" err="1">
                <a:solidFill>
                  <a:srgbClr val="BFBFBF"/>
                </a:solidFill>
              </a:rPr>
              <a:t>sind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dafür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verantwortlich</a:t>
            </a:r>
            <a:r>
              <a:rPr lang="en-US" sz="1200" dirty="0">
                <a:solidFill>
                  <a:srgbClr val="BFBFBF"/>
                </a:solidFill>
              </a:rPr>
              <a:t>? In den nicht </a:t>
            </a:r>
            <a:r>
              <a:rPr lang="en-US" sz="1200" dirty="0" err="1">
                <a:solidFill>
                  <a:srgbClr val="BFBFBF"/>
                </a:solidFill>
              </a:rPr>
              <a:t>pigmentierten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Epithelzellen</a:t>
            </a:r>
            <a:r>
              <a:rPr lang="en-US" sz="1200" dirty="0">
                <a:solidFill>
                  <a:srgbClr val="BFBFBF"/>
                </a:solidFill>
              </a:rPr>
              <a:t> des Pars-plicata-</a:t>
            </a:r>
            <a:r>
              <a:rPr lang="en-US" sz="1200" dirty="0" err="1">
                <a:solidFill>
                  <a:srgbClr val="BFBFBF"/>
                </a:solidFill>
              </a:rPr>
              <a:t>Abschnitts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Ziliarkörpers</a:t>
            </a:r>
            <a:endParaRPr lang="en-US" sz="1200" dirty="0">
              <a:solidFill>
                <a:srgbClr val="BFBFBF"/>
              </a:solidFill>
            </a:endParaRPr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Wie </a:t>
            </a:r>
            <a:r>
              <a:rPr lang="en-US" sz="1200" dirty="0" err="1">
                <a:solidFill>
                  <a:srgbClr val="BFBFBF"/>
                </a:solidFill>
              </a:rPr>
              <a:t>hoch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normale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Produktionsrate</a:t>
            </a:r>
            <a:r>
              <a:rPr lang="en-US" sz="1200" dirty="0">
                <a:solidFill>
                  <a:srgbClr val="BFBFBF"/>
                </a:solidFill>
              </a:rPr>
              <a:t>?</a:t>
            </a:r>
            <a:r>
              <a:rPr lang="en-US" sz="1200" b="1" dirty="0">
                <a:solidFill>
                  <a:srgbClr val="0000FF"/>
                </a:solidFill>
              </a:rPr>
              <a:t> 2–3 µl/min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552" name="Google Shape;552;p29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553" name="Google Shape;553;p2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555" name="Google Shape;555;p29"/>
          <p:cNvSpPr txBox="1"/>
          <p:nvPr/>
        </p:nvSpPr>
        <p:spPr>
          <a:xfrm>
            <a:off x="2514600" y="3849757"/>
            <a:ext cx="64008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 dieser Abbildung ist eine wichtige Klarstellung erforderlich – worum handelt es sich?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 ist die Produktionsrate des Kammerwassers, während die Person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wach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 die Rate im Schlaf höher oder niedriger?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viel niedriger?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Niedriger.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hängt davon ab, welches Buch Sie lesen – laut dem Glaukom-Buch sinkt die Rate während des Schlafs „um etwa 50 %“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während das Grundlagenbuch eine Kammerwasserproduktionsrate von 1,0 </a:t>
            </a:r>
            <a:r>
              <a:rPr lang="en-US" sz="1200">
                <a:solidFill>
                  <a:schemeClr val="dk1"/>
                </a:solidFill>
              </a:rPr>
              <a:t>µl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/min angibt.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"/>
          <p:cNvSpPr txBox="1"/>
          <p:nvPr/>
        </p:nvSpPr>
        <p:spPr>
          <a:xfrm>
            <a:off x="390525" y="1143000"/>
            <a:ext cx="8404200" cy="3951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 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85" name="Google Shape;185;p3"/>
          <p:cNvSpPr/>
          <p:nvPr/>
        </p:nvSpPr>
        <p:spPr>
          <a:xfrm>
            <a:off x="3910190" y="1340465"/>
            <a:ext cx="1600200" cy="3810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87" name="Google Shape;187;p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0" u="none" strike="noStrike" cap="none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Goldmann</a:t>
            </a:r>
            <a:r>
              <a:rPr lang="en-US" sz="1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-Gleichung</a:t>
            </a:r>
            <a:endParaRPr/>
          </a:p>
        </p:txBody>
      </p:sp>
      <p:sp>
        <p:nvSpPr>
          <p:cNvPr id="189" name="Google Shape;189;p3"/>
          <p:cNvSpPr txBox="1"/>
          <p:nvPr/>
        </p:nvSpPr>
        <p:spPr>
          <a:xfrm>
            <a:off x="4042991" y="224135"/>
            <a:ext cx="37221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grpSp>
        <p:nvGrpSpPr>
          <p:cNvPr id="190" name="Google Shape;190;p3"/>
          <p:cNvGrpSpPr/>
          <p:nvPr/>
        </p:nvGrpSpPr>
        <p:grpSpPr>
          <a:xfrm>
            <a:off x="762000" y="2643189"/>
            <a:ext cx="7651750" cy="598500"/>
            <a:chOff x="528" y="826"/>
            <a:chExt cx="4820" cy="377"/>
          </a:xfrm>
        </p:grpSpPr>
        <p:sp>
          <p:nvSpPr>
            <p:cNvPr id="191" name="Google Shape;191;p3"/>
            <p:cNvSpPr txBox="1"/>
            <p:nvPr/>
          </p:nvSpPr>
          <p:spPr>
            <a:xfrm>
              <a:off x="528" y="826"/>
              <a:ext cx="600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oto Sans Symbols"/>
                <a:buNone/>
              </a:pPr>
              <a:r>
                <a:rPr lang="en-US" sz="1200" b="0" i="1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92" name="Google Shape;192;p3"/>
            <p:cNvSpPr txBox="1"/>
            <p:nvPr/>
          </p:nvSpPr>
          <p:spPr>
            <a:xfrm>
              <a:off x="1074" y="839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 i="0" u="none" strike="noStrike" cap="none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0066FF"/>
                  </a:solidFill>
                </a:rPr>
                <a:t>µl</a:t>
              </a:r>
              <a:r>
                <a:rPr lang="en-US" sz="1200" b="1" i="0" u="none" strike="noStrike" cap="none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93" name="Google Shape;193;p3"/>
            <p:cNvSpPr txBox="1"/>
            <p:nvPr/>
          </p:nvSpPr>
          <p:spPr>
            <a:xfrm>
              <a:off x="3724" y="903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0" i="0" u="none" strike="noStrike" cap="none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"/>
            <p:cNvSpPr txBox="1"/>
            <p:nvPr/>
          </p:nvSpPr>
          <p:spPr>
            <a:xfrm>
              <a:off x="3848" y="848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chemeClr val="accent1"/>
                  </a:solidFill>
                </a:rPr>
                <a:t>Episkleraler</a:t>
              </a:r>
              <a:r>
                <a:rPr lang="en-US" sz="1200" b="1" dirty="0">
                  <a:solidFill>
                    <a:schemeClr val="accent1"/>
                  </a:solidFill>
                </a:rPr>
                <a:t> </a:t>
              </a:r>
              <a:r>
                <a:rPr lang="en-US" sz="1200" b="1" dirty="0" err="1">
                  <a:solidFill>
                    <a:schemeClr val="accent1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i="0" u="none" strike="noStrike" cap="none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  <p:cxnSp>
        <p:nvCxnSpPr>
          <p:cNvPr id="195" name="Google Shape;195;p3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30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Wo </a:t>
            </a:r>
            <a:r>
              <a:rPr lang="en-US" sz="1200" dirty="0" err="1"/>
              <a:t>wird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gebildet</a:t>
            </a:r>
            <a:r>
              <a:rPr lang="en-US" sz="1200" dirty="0"/>
              <a:t>? </a:t>
            </a:r>
            <a:r>
              <a:rPr lang="en-US" sz="1200" dirty="0" err="1"/>
              <a:t>Welche</a:t>
            </a:r>
            <a:r>
              <a:rPr lang="en-US" sz="1200" dirty="0"/>
              <a:t> Zellen </a:t>
            </a:r>
            <a:r>
              <a:rPr lang="en-US" sz="1200" dirty="0" err="1"/>
              <a:t>sind</a:t>
            </a:r>
            <a:r>
              <a:rPr lang="en-US" sz="1200" dirty="0"/>
              <a:t> </a:t>
            </a:r>
            <a:r>
              <a:rPr lang="en-US" sz="1200" dirty="0" err="1"/>
              <a:t>dafür</a:t>
            </a:r>
            <a:r>
              <a:rPr lang="en-US" sz="1200" dirty="0"/>
              <a:t> </a:t>
            </a:r>
            <a:r>
              <a:rPr lang="en-US" sz="1200" dirty="0" err="1"/>
              <a:t>verantwortlich</a:t>
            </a:r>
            <a:r>
              <a:rPr lang="en-US" sz="1200" dirty="0"/>
              <a:t>? In den nicht </a:t>
            </a:r>
            <a:r>
              <a:rPr lang="en-US" sz="1200" dirty="0" err="1"/>
              <a:t>pigmentierten</a:t>
            </a:r>
            <a:r>
              <a:rPr lang="en-US" sz="1200" dirty="0"/>
              <a:t> </a:t>
            </a:r>
            <a:r>
              <a:rPr lang="en-US" sz="1200" dirty="0" err="1"/>
              <a:t>Epithelzellen</a:t>
            </a:r>
            <a:r>
              <a:rPr lang="en-US" sz="1200" dirty="0"/>
              <a:t> des Pars-plicata-</a:t>
            </a:r>
            <a:r>
              <a:rPr lang="en-US" sz="1200" dirty="0" err="1"/>
              <a:t>Abschnitts</a:t>
            </a:r>
            <a:r>
              <a:rPr lang="en-US" sz="1200" dirty="0"/>
              <a:t> des </a:t>
            </a:r>
            <a:r>
              <a:rPr lang="en-US" sz="1200" dirty="0" err="1"/>
              <a:t>Ziliarkörpers</a:t>
            </a:r>
            <a:endParaRPr lang="en-US" sz="1200"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Wie </a:t>
            </a:r>
            <a:r>
              <a:rPr lang="en-US" sz="1200" dirty="0" err="1"/>
              <a:t>hoch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die </a:t>
            </a:r>
            <a:r>
              <a:rPr lang="en-US" sz="1200" dirty="0" err="1"/>
              <a:t>normale</a:t>
            </a:r>
            <a:r>
              <a:rPr lang="en-US" sz="1200" dirty="0"/>
              <a:t> </a:t>
            </a:r>
            <a:r>
              <a:rPr lang="en-US" sz="1200" dirty="0" err="1"/>
              <a:t>Produktionsrate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2–3 µl/min</a:t>
            </a:r>
            <a:r>
              <a:rPr lang="en-US" sz="1200" dirty="0"/>
              <a:t> 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Wie </a:t>
            </a:r>
            <a:r>
              <a:rPr lang="en-US" sz="1200" dirty="0" err="1"/>
              <a:t>groß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das </a:t>
            </a:r>
            <a:r>
              <a:rPr lang="en-US" sz="1200" dirty="0" err="1"/>
              <a:t>Kammerwasservolumen</a:t>
            </a:r>
            <a:r>
              <a:rPr lang="en-US" sz="1200" dirty="0"/>
              <a:t> in der </a:t>
            </a:r>
            <a:r>
              <a:rPr lang="en-US" sz="120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9"/>
                  </a:ext>
                </a:extLst>
              </a:rPr>
              <a:t>Vorderkammer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200–300 µl</a:t>
            </a:r>
            <a:endParaRPr dirty="0"/>
          </a:p>
        </p:txBody>
      </p:sp>
      <p:sp>
        <p:nvSpPr>
          <p:cNvPr id="566" name="Google Shape;566;p3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567" name="Google Shape;567;p3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3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569" name="Google Shape;569;p30"/>
          <p:cNvSpPr/>
          <p:nvPr/>
        </p:nvSpPr>
        <p:spPr>
          <a:xfrm>
            <a:off x="5485663" y="2289953"/>
            <a:ext cx="1321291" cy="381000"/>
          </a:xfrm>
          <a:prstGeom prst="rect">
            <a:avLst/>
          </a:prstGeom>
          <a:solidFill>
            <a:srgbClr val="CCFFCC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Bereich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1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Wo </a:t>
            </a:r>
            <a:r>
              <a:rPr lang="en-US" sz="1200" dirty="0" err="1"/>
              <a:t>wird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gebildet</a:t>
            </a:r>
            <a:r>
              <a:rPr lang="en-US" sz="1200" dirty="0"/>
              <a:t>? </a:t>
            </a:r>
            <a:r>
              <a:rPr lang="en-US" sz="1200" dirty="0" err="1"/>
              <a:t>Welche</a:t>
            </a:r>
            <a:r>
              <a:rPr lang="en-US" sz="1200" dirty="0"/>
              <a:t> Zellen </a:t>
            </a:r>
            <a:r>
              <a:rPr lang="en-US" sz="1200" dirty="0" err="1"/>
              <a:t>sind</a:t>
            </a:r>
            <a:r>
              <a:rPr lang="en-US" sz="1200" dirty="0"/>
              <a:t> </a:t>
            </a:r>
            <a:r>
              <a:rPr lang="en-US" sz="1200" dirty="0" err="1"/>
              <a:t>dafür</a:t>
            </a:r>
            <a:r>
              <a:rPr lang="en-US" sz="1200" dirty="0"/>
              <a:t> </a:t>
            </a:r>
            <a:r>
              <a:rPr lang="en-US" sz="1200" dirty="0" err="1"/>
              <a:t>verantwortlich</a:t>
            </a:r>
            <a:r>
              <a:rPr lang="en-US" sz="1200" dirty="0"/>
              <a:t>? In den nicht </a:t>
            </a:r>
            <a:r>
              <a:rPr lang="en-US" sz="1200" dirty="0" err="1"/>
              <a:t>pigmentierten</a:t>
            </a:r>
            <a:r>
              <a:rPr lang="en-US" sz="1200" dirty="0"/>
              <a:t> </a:t>
            </a:r>
            <a:r>
              <a:rPr lang="en-US" sz="1200" dirty="0" err="1"/>
              <a:t>Epithelzellen</a:t>
            </a:r>
            <a:r>
              <a:rPr lang="en-US" sz="1200" dirty="0"/>
              <a:t> des Pars-plicata-</a:t>
            </a:r>
            <a:r>
              <a:rPr lang="en-US" sz="1200" dirty="0" err="1"/>
              <a:t>Abschnitts</a:t>
            </a:r>
            <a:r>
              <a:rPr lang="en-US" sz="1200" dirty="0"/>
              <a:t> des </a:t>
            </a:r>
            <a:r>
              <a:rPr lang="en-US" sz="1200" dirty="0" err="1"/>
              <a:t>Ziliarkörpers</a:t>
            </a:r>
            <a:endParaRPr lang="en-US" sz="1200"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Wie </a:t>
            </a:r>
            <a:r>
              <a:rPr lang="en-US" sz="1200" dirty="0" err="1"/>
              <a:t>hoch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die </a:t>
            </a:r>
            <a:r>
              <a:rPr lang="en-US" sz="1200" dirty="0" err="1"/>
              <a:t>normale</a:t>
            </a:r>
            <a:r>
              <a:rPr lang="en-US" sz="1200" dirty="0"/>
              <a:t> </a:t>
            </a:r>
            <a:r>
              <a:rPr lang="en-US" sz="1200" dirty="0" err="1"/>
              <a:t>Produktionsrate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2–3 µl/min</a:t>
            </a:r>
            <a:r>
              <a:rPr lang="en-US" sz="1200" dirty="0"/>
              <a:t> 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Wie </a:t>
            </a:r>
            <a:r>
              <a:rPr lang="en-US" sz="1200" dirty="0" err="1"/>
              <a:t>groß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das </a:t>
            </a:r>
            <a:r>
              <a:rPr lang="en-US" sz="1200" dirty="0" err="1"/>
              <a:t>Kammerwasservolumen</a:t>
            </a:r>
            <a:r>
              <a:rPr lang="en-US" sz="1200" dirty="0"/>
              <a:t> in der </a:t>
            </a:r>
            <a:r>
              <a:rPr lang="en-US" sz="1200" dirty="0" err="1"/>
              <a:t>Vorderkammer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200–300 µl</a:t>
            </a:r>
            <a:endParaRPr dirty="0"/>
          </a:p>
        </p:txBody>
      </p:sp>
      <p:sp>
        <p:nvSpPr>
          <p:cNvPr id="580" name="Google Shape;580;p3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581" name="Google Shape;581;p3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3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2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Wo </a:t>
            </a:r>
            <a:r>
              <a:rPr lang="en-US" sz="1200" dirty="0" err="1"/>
              <a:t>wird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gebildet</a:t>
            </a:r>
            <a:r>
              <a:rPr lang="en-US" sz="1200" dirty="0"/>
              <a:t>? </a:t>
            </a:r>
            <a:r>
              <a:rPr lang="en-US" sz="1200" dirty="0" err="1"/>
              <a:t>Welche</a:t>
            </a:r>
            <a:r>
              <a:rPr lang="en-US" sz="1200" dirty="0"/>
              <a:t> Zellen </a:t>
            </a:r>
            <a:r>
              <a:rPr lang="en-US" sz="1200" dirty="0" err="1"/>
              <a:t>sind</a:t>
            </a:r>
            <a:r>
              <a:rPr lang="en-US" sz="1200" dirty="0"/>
              <a:t> </a:t>
            </a:r>
            <a:r>
              <a:rPr lang="en-US" sz="1200" dirty="0" err="1"/>
              <a:t>dafür</a:t>
            </a:r>
            <a:r>
              <a:rPr lang="en-US" sz="1200" dirty="0"/>
              <a:t> </a:t>
            </a:r>
            <a:r>
              <a:rPr lang="en-US" sz="1200" dirty="0" err="1"/>
              <a:t>verantwortlich</a:t>
            </a:r>
            <a:r>
              <a:rPr lang="en-US" sz="1200" dirty="0"/>
              <a:t>? In den nicht </a:t>
            </a:r>
            <a:r>
              <a:rPr lang="en-US" sz="1200" dirty="0" err="1"/>
              <a:t>pigmentierten</a:t>
            </a:r>
            <a:r>
              <a:rPr lang="en-US" sz="1200" dirty="0"/>
              <a:t> </a:t>
            </a:r>
            <a:r>
              <a:rPr lang="en-US" sz="1200" dirty="0" err="1"/>
              <a:t>Epithelzellen</a:t>
            </a:r>
            <a:r>
              <a:rPr lang="en-US" sz="1200" dirty="0"/>
              <a:t> des Pars-plicata-</a:t>
            </a:r>
            <a:r>
              <a:rPr lang="en-US" sz="1200" dirty="0" err="1"/>
              <a:t>Abschnitts</a:t>
            </a:r>
            <a:r>
              <a:rPr lang="en-US" sz="1200" dirty="0"/>
              <a:t> des </a:t>
            </a:r>
            <a:r>
              <a:rPr lang="en-US" sz="1200" dirty="0" err="1"/>
              <a:t>Ziliarkörpers</a:t>
            </a:r>
            <a:endParaRPr lang="en-US" sz="1200"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Wie </a:t>
            </a:r>
            <a:r>
              <a:rPr lang="en-US" sz="1200" dirty="0" err="1"/>
              <a:t>hoch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die </a:t>
            </a:r>
            <a:r>
              <a:rPr lang="en-US" sz="1200" dirty="0" err="1"/>
              <a:t>normale</a:t>
            </a:r>
            <a:r>
              <a:rPr lang="en-US" sz="1200" dirty="0"/>
              <a:t> </a:t>
            </a:r>
            <a:r>
              <a:rPr lang="en-US" sz="1200" dirty="0" err="1"/>
              <a:t>Produktionsrate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2–3 µl/min</a:t>
            </a:r>
            <a:r>
              <a:rPr lang="en-US" sz="1200" dirty="0"/>
              <a:t> 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Wie </a:t>
            </a:r>
            <a:r>
              <a:rPr lang="en-US" sz="1200" dirty="0" err="1"/>
              <a:t>groß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das </a:t>
            </a:r>
            <a:r>
              <a:rPr lang="en-US" sz="1200" dirty="0" err="1"/>
              <a:t>Kammerwasservolumen</a:t>
            </a:r>
            <a:r>
              <a:rPr lang="en-US" sz="1200" dirty="0"/>
              <a:t> in der </a:t>
            </a:r>
            <a:r>
              <a:rPr lang="en-US" sz="1200" dirty="0" err="1"/>
              <a:t>Vorderkammer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200–300 µl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Welcher </a:t>
            </a:r>
            <a:r>
              <a:rPr lang="en-US" sz="1200" dirty="0" err="1"/>
              <a:t>Prozentsatz</a:t>
            </a:r>
            <a:r>
              <a:rPr lang="en-US" sz="1200" dirty="0"/>
              <a:t> des </a:t>
            </a:r>
            <a:r>
              <a:rPr lang="en-US" sz="1200" dirty="0" err="1"/>
              <a:t>Kammerwasservolumens</a:t>
            </a:r>
            <a:r>
              <a:rPr lang="en-US" sz="1200" dirty="0"/>
              <a:t> der </a:t>
            </a:r>
            <a:r>
              <a:rPr lang="en-US" sz="120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Vorderkammer</a:t>
            </a:r>
            <a:r>
              <a:rPr lang="en-US" sz="1200" dirty="0"/>
              <a:t> </a:t>
            </a:r>
            <a:r>
              <a:rPr lang="en-US" sz="1200" dirty="0" err="1"/>
              <a:t>wird</a:t>
            </a:r>
            <a:r>
              <a:rPr lang="en-US" sz="1200" dirty="0"/>
              <a:t> pro Minute neu </a:t>
            </a:r>
            <a:r>
              <a:rPr lang="en-US" sz="1200" dirty="0" err="1"/>
              <a:t>gebildet</a:t>
            </a:r>
            <a:r>
              <a:rPr lang="en-US" sz="1200" dirty="0"/>
              <a:t>? 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593" name="Google Shape;593;p3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594" name="Google Shape;594;p3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3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33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Wo </a:t>
            </a:r>
            <a:r>
              <a:rPr lang="en-US" sz="1200" dirty="0" err="1"/>
              <a:t>wird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gebildet</a:t>
            </a:r>
            <a:r>
              <a:rPr lang="en-US" sz="1200" dirty="0"/>
              <a:t>? </a:t>
            </a:r>
            <a:r>
              <a:rPr lang="en-US" sz="1200" dirty="0" err="1"/>
              <a:t>Welche</a:t>
            </a:r>
            <a:r>
              <a:rPr lang="en-US" sz="1200" dirty="0"/>
              <a:t> Zellen </a:t>
            </a:r>
            <a:r>
              <a:rPr lang="en-US" sz="1200" dirty="0" err="1"/>
              <a:t>sind</a:t>
            </a:r>
            <a:r>
              <a:rPr lang="en-US" sz="1200" dirty="0"/>
              <a:t> </a:t>
            </a:r>
            <a:r>
              <a:rPr lang="en-US" sz="1200" dirty="0" err="1"/>
              <a:t>dafür</a:t>
            </a:r>
            <a:r>
              <a:rPr lang="en-US" sz="1200" dirty="0"/>
              <a:t> </a:t>
            </a:r>
            <a:r>
              <a:rPr lang="en-US" sz="1200" dirty="0" err="1"/>
              <a:t>verantwortlich</a:t>
            </a:r>
            <a:r>
              <a:rPr lang="en-US" sz="1200" dirty="0"/>
              <a:t>? In den nicht </a:t>
            </a:r>
            <a:r>
              <a:rPr lang="en-US" sz="1200" dirty="0" err="1"/>
              <a:t>pigmentierten</a:t>
            </a:r>
            <a:r>
              <a:rPr lang="en-US" sz="1200" dirty="0"/>
              <a:t> </a:t>
            </a:r>
            <a:r>
              <a:rPr lang="en-US" sz="1200" dirty="0" err="1"/>
              <a:t>Epithelzellen</a:t>
            </a:r>
            <a:r>
              <a:rPr lang="en-US" sz="1200" dirty="0"/>
              <a:t> des Pars-plicata-</a:t>
            </a:r>
            <a:r>
              <a:rPr lang="en-US" sz="1200" dirty="0" err="1"/>
              <a:t>Abschnitts</a:t>
            </a:r>
            <a:r>
              <a:rPr lang="en-US" sz="1200" dirty="0"/>
              <a:t> des </a:t>
            </a:r>
            <a:r>
              <a:rPr lang="en-US" sz="1200" dirty="0" err="1"/>
              <a:t>Ziliarkörpers</a:t>
            </a:r>
            <a:endParaRPr lang="en-US" sz="1200"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Wie </a:t>
            </a:r>
            <a:r>
              <a:rPr lang="en-US" sz="1200" dirty="0" err="1"/>
              <a:t>hoch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die </a:t>
            </a:r>
            <a:r>
              <a:rPr lang="en-US" sz="1200" dirty="0" err="1"/>
              <a:t>normale</a:t>
            </a:r>
            <a:r>
              <a:rPr lang="en-US" sz="1200" dirty="0"/>
              <a:t> </a:t>
            </a:r>
            <a:r>
              <a:rPr lang="en-US" sz="1200" dirty="0" err="1"/>
              <a:t>Produktionsrate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2–3 µl/min</a:t>
            </a:r>
            <a:r>
              <a:rPr lang="en-US" sz="1200" dirty="0"/>
              <a:t> </a:t>
            </a:r>
            <a:endParaRPr dirty="0"/>
          </a:p>
          <a:p>
            <a:pPr marL="692150" lvl="1" indent="-347663">
              <a:spcBef>
                <a:spcPts val="240"/>
              </a:spcBef>
              <a:buSzPts val="840"/>
            </a:pPr>
            <a:r>
              <a:rPr lang="en-US" sz="1200" dirty="0"/>
              <a:t>Wie </a:t>
            </a:r>
            <a:r>
              <a:rPr lang="en-US" sz="1200" dirty="0" err="1"/>
              <a:t>groß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das </a:t>
            </a:r>
            <a:r>
              <a:rPr lang="en-US" sz="1200" dirty="0" err="1"/>
              <a:t>Kammerwasservolumen</a:t>
            </a:r>
            <a:r>
              <a:rPr lang="en-US" sz="1200" dirty="0"/>
              <a:t> in der </a:t>
            </a:r>
            <a:r>
              <a:rPr lang="en-US" sz="1200" dirty="0" err="1"/>
              <a:t>Vorderkammer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200–300 µl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Welcher </a:t>
            </a:r>
            <a:r>
              <a:rPr lang="en-US" sz="1200" dirty="0" err="1"/>
              <a:t>Prozentsatz</a:t>
            </a:r>
            <a:r>
              <a:rPr lang="en-US" sz="1200" dirty="0"/>
              <a:t> des </a:t>
            </a:r>
            <a:r>
              <a:rPr lang="en-US" sz="1200" dirty="0" err="1"/>
              <a:t>Kammerwasservolumens</a:t>
            </a:r>
            <a:r>
              <a:rPr lang="en-US" sz="1200" dirty="0"/>
              <a:t> der </a:t>
            </a:r>
            <a:r>
              <a:rPr lang="en-US" sz="1200" dirty="0" err="1"/>
              <a:t>Vorderkammer</a:t>
            </a:r>
            <a:r>
              <a:rPr lang="en-US" sz="1200" dirty="0"/>
              <a:t> </a:t>
            </a:r>
            <a:r>
              <a:rPr lang="en-US" sz="1200" dirty="0" err="1"/>
              <a:t>wird</a:t>
            </a:r>
            <a:r>
              <a:rPr lang="en-US" sz="1200" dirty="0"/>
              <a:t> pro Minute neu </a:t>
            </a:r>
            <a:r>
              <a:rPr lang="en-US" sz="1200" dirty="0" err="1"/>
              <a:t>gebildet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~1 %</a:t>
            </a:r>
            <a:endParaRPr dirty="0"/>
          </a:p>
        </p:txBody>
      </p:sp>
      <p:sp>
        <p:nvSpPr>
          <p:cNvPr id="606" name="Google Shape;606;p33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607" name="Google Shape;607;p3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3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34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Wo </a:t>
            </a:r>
            <a:r>
              <a:rPr lang="en-US" sz="1200" dirty="0" err="1"/>
              <a:t>wird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gebildet</a:t>
            </a:r>
            <a:r>
              <a:rPr lang="en-US" sz="1200" dirty="0"/>
              <a:t>? </a:t>
            </a:r>
            <a:r>
              <a:rPr lang="en-US" sz="1200" dirty="0" err="1"/>
              <a:t>Welche</a:t>
            </a:r>
            <a:r>
              <a:rPr lang="en-US" sz="1200" dirty="0"/>
              <a:t> Zellen </a:t>
            </a:r>
            <a:r>
              <a:rPr lang="en-US" sz="1200" dirty="0" err="1"/>
              <a:t>sind</a:t>
            </a:r>
            <a:r>
              <a:rPr lang="en-US" sz="1200" dirty="0"/>
              <a:t> </a:t>
            </a:r>
            <a:r>
              <a:rPr lang="en-US" sz="1200" dirty="0" err="1"/>
              <a:t>dafür</a:t>
            </a:r>
            <a:r>
              <a:rPr lang="en-US" sz="1200" dirty="0"/>
              <a:t> </a:t>
            </a:r>
            <a:r>
              <a:rPr lang="en-US" sz="1200" dirty="0" err="1"/>
              <a:t>verantwortlich</a:t>
            </a:r>
            <a:r>
              <a:rPr lang="en-US" sz="1200" dirty="0"/>
              <a:t>? In den nicht </a:t>
            </a:r>
            <a:r>
              <a:rPr lang="en-US" sz="1200" dirty="0" err="1"/>
              <a:t>pigmentierten</a:t>
            </a:r>
            <a:r>
              <a:rPr lang="en-US" sz="1200" dirty="0"/>
              <a:t> </a:t>
            </a:r>
            <a:r>
              <a:rPr lang="en-US" sz="1200" dirty="0" err="1"/>
              <a:t>Epithelzellen</a:t>
            </a:r>
            <a:r>
              <a:rPr lang="en-US" sz="1200" dirty="0"/>
              <a:t> des Pars-plicata-</a:t>
            </a:r>
            <a:r>
              <a:rPr lang="en-US" sz="1200" dirty="0" err="1"/>
              <a:t>Abschnitts</a:t>
            </a:r>
            <a:r>
              <a:rPr lang="en-US" sz="1200" dirty="0"/>
              <a:t> des </a:t>
            </a:r>
            <a:r>
              <a:rPr lang="en-US" sz="1200" dirty="0" err="1"/>
              <a:t>Ziliarkörpers</a:t>
            </a:r>
            <a:endParaRPr lang="en-US" sz="1200"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Wie </a:t>
            </a:r>
            <a:r>
              <a:rPr lang="en-US" sz="1200" dirty="0" err="1"/>
              <a:t>hoch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die </a:t>
            </a:r>
            <a:r>
              <a:rPr lang="en-US" sz="1200" dirty="0" err="1"/>
              <a:t>normale</a:t>
            </a:r>
            <a:r>
              <a:rPr lang="en-US" sz="1200" dirty="0"/>
              <a:t> </a:t>
            </a:r>
            <a:r>
              <a:rPr lang="en-US" sz="1200" dirty="0" err="1"/>
              <a:t>Produktionsrate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2–3 µl/min</a:t>
            </a:r>
            <a:r>
              <a:rPr lang="en-US" sz="1200" dirty="0"/>
              <a:t> </a:t>
            </a:r>
            <a:endParaRPr dirty="0"/>
          </a:p>
          <a:p>
            <a:pPr marL="692150" lvl="1" indent="-347663">
              <a:spcBef>
                <a:spcPts val="240"/>
              </a:spcBef>
              <a:buSzPts val="840"/>
            </a:pPr>
            <a:r>
              <a:rPr lang="en-US" sz="1200" dirty="0"/>
              <a:t>Wie </a:t>
            </a:r>
            <a:r>
              <a:rPr lang="en-US" sz="1200" dirty="0" err="1"/>
              <a:t>groß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das </a:t>
            </a:r>
            <a:r>
              <a:rPr lang="en-US" sz="1200" dirty="0" err="1"/>
              <a:t>Kammerwasservolumen</a:t>
            </a:r>
            <a:r>
              <a:rPr lang="en-US" sz="1200" dirty="0"/>
              <a:t> in der </a:t>
            </a:r>
            <a:r>
              <a:rPr lang="en-US" sz="1200" dirty="0" err="1"/>
              <a:t>Vorderkammer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200–300 µl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Welcher </a:t>
            </a:r>
            <a:r>
              <a:rPr lang="en-US" sz="1200" dirty="0" err="1"/>
              <a:t>Prozentsatz</a:t>
            </a:r>
            <a:r>
              <a:rPr lang="en-US" sz="1200" dirty="0"/>
              <a:t> des </a:t>
            </a:r>
            <a:r>
              <a:rPr lang="en-US" sz="1200" dirty="0" err="1"/>
              <a:t>Kammerwasservolumens</a:t>
            </a:r>
            <a:r>
              <a:rPr lang="en-US" sz="1200" dirty="0"/>
              <a:t> der </a:t>
            </a:r>
            <a:r>
              <a:rPr lang="en-US" sz="1200" dirty="0" err="1"/>
              <a:t>Vorderkammer</a:t>
            </a:r>
            <a:r>
              <a:rPr lang="en-US" sz="1200" dirty="0"/>
              <a:t> </a:t>
            </a:r>
            <a:r>
              <a:rPr lang="en-US" sz="1200" dirty="0" err="1"/>
              <a:t>wird</a:t>
            </a:r>
            <a:r>
              <a:rPr lang="en-US" sz="1200" dirty="0"/>
              <a:t> pro Minute neu </a:t>
            </a:r>
            <a:r>
              <a:rPr lang="en-US" sz="1200" dirty="0" err="1"/>
              <a:t>gebildet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~1 %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Bei </a:t>
            </a:r>
            <a:r>
              <a:rPr lang="en-US" sz="1200" dirty="0" err="1"/>
              <a:t>einer</a:t>
            </a:r>
            <a:r>
              <a:rPr lang="en-US" sz="1200" dirty="0"/>
              <a:t> </a:t>
            </a:r>
            <a:r>
              <a:rPr lang="en-US" sz="1200" dirty="0" err="1"/>
              <a:t>Kammerwasserbildungsrate</a:t>
            </a:r>
            <a:r>
              <a:rPr lang="en-US" sz="1200" dirty="0"/>
              <a:t> von 1 % pro Minute, </a:t>
            </a:r>
            <a:r>
              <a:rPr lang="en-US" sz="120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1"/>
                  </a:ext>
                </a:extLst>
              </a:rPr>
              <a:t>wie</a:t>
            </a:r>
            <a:r>
              <a:rPr lang="en-US" sz="1200" dirty="0"/>
              <a:t> </a:t>
            </a:r>
            <a:r>
              <a:rPr lang="en-US" sz="1200" dirty="0" err="1"/>
              <a:t>lange</a:t>
            </a:r>
            <a:r>
              <a:rPr lang="en-US" sz="1200" dirty="0"/>
              <a:t> </a:t>
            </a:r>
            <a:r>
              <a:rPr lang="en-US" sz="1200" dirty="0" err="1"/>
              <a:t>dauert</a:t>
            </a:r>
            <a:r>
              <a:rPr lang="en-US" sz="1200" dirty="0"/>
              <a:t> es, bis das </a:t>
            </a:r>
            <a:r>
              <a:rPr lang="en-US" sz="1200" dirty="0" err="1"/>
              <a:t>Kammerwasser</a:t>
            </a:r>
            <a:r>
              <a:rPr lang="en-US" sz="1200" dirty="0"/>
              <a:t> in der </a:t>
            </a:r>
            <a:r>
              <a:rPr lang="en-US" sz="1200" dirty="0" err="1"/>
              <a:t>Vorderkammer</a:t>
            </a:r>
            <a:r>
              <a:rPr lang="en-US" sz="1200" dirty="0"/>
              <a:t> </a:t>
            </a:r>
            <a:r>
              <a:rPr lang="en-US" sz="1200" dirty="0" err="1"/>
              <a:t>vollständig</a:t>
            </a:r>
            <a:r>
              <a:rPr lang="en-US" sz="1200" dirty="0"/>
              <a:t> </a:t>
            </a:r>
            <a:r>
              <a:rPr lang="en-US" sz="1200" dirty="0" err="1"/>
              <a:t>ausgetauscht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? 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619" name="Google Shape;619;p34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620" name="Google Shape;620;p3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3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5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Wo </a:t>
            </a:r>
            <a:r>
              <a:rPr lang="en-US" sz="1200" dirty="0" err="1"/>
              <a:t>wird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gebildet</a:t>
            </a:r>
            <a:r>
              <a:rPr lang="en-US" sz="1200" dirty="0"/>
              <a:t>? </a:t>
            </a:r>
            <a:r>
              <a:rPr lang="en-US" sz="1200" dirty="0" err="1"/>
              <a:t>Welche</a:t>
            </a:r>
            <a:r>
              <a:rPr lang="en-US" sz="1200" dirty="0"/>
              <a:t> Zellen </a:t>
            </a:r>
            <a:r>
              <a:rPr lang="en-US" sz="1200" dirty="0" err="1"/>
              <a:t>sind</a:t>
            </a:r>
            <a:r>
              <a:rPr lang="en-US" sz="1200" dirty="0"/>
              <a:t> </a:t>
            </a:r>
            <a:r>
              <a:rPr lang="en-US" sz="1200" dirty="0" err="1"/>
              <a:t>dafür</a:t>
            </a:r>
            <a:r>
              <a:rPr lang="en-US" sz="1200" dirty="0"/>
              <a:t> </a:t>
            </a:r>
            <a:r>
              <a:rPr lang="en-US" sz="1200" dirty="0" err="1"/>
              <a:t>verantwortlich</a:t>
            </a:r>
            <a:r>
              <a:rPr lang="en-US" sz="1200" dirty="0"/>
              <a:t>? In den nicht </a:t>
            </a:r>
            <a:r>
              <a:rPr lang="en-US" sz="1200" dirty="0" err="1"/>
              <a:t>pigmentierten</a:t>
            </a:r>
            <a:r>
              <a:rPr lang="en-US" sz="1200" dirty="0"/>
              <a:t> </a:t>
            </a:r>
            <a:r>
              <a:rPr lang="en-US" sz="1200" dirty="0" err="1"/>
              <a:t>Epithelzellen</a:t>
            </a:r>
            <a:r>
              <a:rPr lang="en-US" sz="1200" dirty="0"/>
              <a:t> des Pars-plicata-</a:t>
            </a:r>
            <a:r>
              <a:rPr lang="en-US" sz="1200" dirty="0" err="1"/>
              <a:t>Abschnitts</a:t>
            </a:r>
            <a:r>
              <a:rPr lang="en-US" sz="1200" dirty="0"/>
              <a:t> des </a:t>
            </a:r>
            <a:r>
              <a:rPr lang="en-US" sz="1200" dirty="0" err="1"/>
              <a:t>Ziliarkörpers</a:t>
            </a:r>
            <a:endParaRPr lang="en-US" sz="1200"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
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Wie </a:t>
            </a:r>
            <a:r>
              <a:rPr lang="en-US" sz="1200" dirty="0" err="1"/>
              <a:t>hoch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die </a:t>
            </a:r>
            <a:r>
              <a:rPr lang="en-US" sz="1200" dirty="0" err="1"/>
              <a:t>normale</a:t>
            </a:r>
            <a:r>
              <a:rPr lang="en-US" sz="1200" dirty="0"/>
              <a:t> </a:t>
            </a:r>
            <a:r>
              <a:rPr lang="en-US" sz="1200" dirty="0" err="1"/>
              <a:t>Produktionsrate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2–3 µl/min</a:t>
            </a:r>
            <a:r>
              <a:rPr lang="en-US" sz="1200" dirty="0"/>
              <a:t> </a:t>
            </a:r>
            <a:endParaRPr dirty="0"/>
          </a:p>
          <a:p>
            <a:pPr marL="692150" lvl="1" indent="-347663">
              <a:spcBef>
                <a:spcPts val="240"/>
              </a:spcBef>
              <a:buSzPts val="840"/>
            </a:pPr>
            <a:r>
              <a:rPr lang="en-US" sz="1200" dirty="0"/>
              <a:t>Wie </a:t>
            </a:r>
            <a:r>
              <a:rPr lang="en-US" sz="1200" dirty="0" err="1"/>
              <a:t>groß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das </a:t>
            </a:r>
            <a:r>
              <a:rPr lang="en-US" sz="1200" dirty="0" err="1"/>
              <a:t>Kammerwasservolumen</a:t>
            </a:r>
            <a:r>
              <a:rPr lang="en-US" sz="1200" dirty="0"/>
              <a:t> in der </a:t>
            </a:r>
            <a:r>
              <a:rPr lang="en-US" sz="1200" dirty="0" err="1"/>
              <a:t>Vorderkammer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 200–300 µl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Welcher </a:t>
            </a:r>
            <a:r>
              <a:rPr lang="en-US" sz="1200" dirty="0" err="1"/>
              <a:t>Prozentsatz</a:t>
            </a:r>
            <a:r>
              <a:rPr lang="en-US" sz="1200" dirty="0"/>
              <a:t> des </a:t>
            </a:r>
            <a:r>
              <a:rPr lang="en-US" sz="1200" dirty="0" err="1"/>
              <a:t>Kammerwasservolumens</a:t>
            </a:r>
            <a:r>
              <a:rPr lang="en-US" sz="1200" dirty="0"/>
              <a:t> der </a:t>
            </a:r>
            <a:r>
              <a:rPr lang="en-US" sz="1200" dirty="0" err="1"/>
              <a:t>Vorderkammer</a:t>
            </a:r>
            <a:r>
              <a:rPr lang="en-US" sz="1200" dirty="0"/>
              <a:t> </a:t>
            </a:r>
            <a:r>
              <a:rPr lang="en-US" sz="1200" dirty="0" err="1"/>
              <a:t>wird</a:t>
            </a:r>
            <a:r>
              <a:rPr lang="en-US" sz="1200" dirty="0"/>
              <a:t> pro Minute neu </a:t>
            </a:r>
            <a:r>
              <a:rPr lang="en-US" sz="1200" dirty="0" err="1"/>
              <a:t>gebildet</a:t>
            </a:r>
            <a:r>
              <a:rPr lang="en-US" sz="1200" dirty="0"/>
              <a:t>?</a:t>
            </a:r>
            <a:r>
              <a:rPr lang="en-US" sz="1200" dirty="0">
                <a:solidFill>
                  <a:srgbClr val="0000FF"/>
                </a:solidFill>
              </a:rPr>
              <a:t>~1 %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Bei </a:t>
            </a:r>
            <a:r>
              <a:rPr lang="en-US" sz="1200" dirty="0" err="1"/>
              <a:t>einer</a:t>
            </a:r>
            <a:r>
              <a:rPr lang="en-US" sz="1200" dirty="0"/>
              <a:t> </a:t>
            </a:r>
            <a:r>
              <a:rPr lang="en-US" sz="1200" dirty="0" err="1"/>
              <a:t>Kammerwasserbildungsrate</a:t>
            </a:r>
            <a:r>
              <a:rPr lang="en-US" sz="1200" dirty="0"/>
              <a:t> von 1 % pro Minute, </a:t>
            </a:r>
            <a:r>
              <a:rPr lang="en-US" sz="1200" dirty="0" err="1"/>
              <a:t>wie</a:t>
            </a:r>
            <a:r>
              <a:rPr lang="en-US" sz="1200" dirty="0"/>
              <a:t> </a:t>
            </a:r>
            <a:r>
              <a:rPr lang="en-US" sz="1200" dirty="0" err="1"/>
              <a:t>lange</a:t>
            </a:r>
            <a:r>
              <a:rPr lang="en-US" sz="1200" dirty="0"/>
              <a:t> </a:t>
            </a:r>
            <a:r>
              <a:rPr lang="en-US" sz="1200" dirty="0" err="1"/>
              <a:t>dauert</a:t>
            </a:r>
            <a:r>
              <a:rPr lang="en-US" sz="1200" dirty="0"/>
              <a:t> es, bis das </a:t>
            </a:r>
            <a:r>
              <a:rPr lang="en-US" sz="1200" dirty="0" err="1"/>
              <a:t>Kammerwasser</a:t>
            </a:r>
            <a:r>
              <a:rPr lang="en-US" sz="1200" dirty="0"/>
              <a:t> in der </a:t>
            </a:r>
            <a:r>
              <a:rPr lang="en-US" sz="1200" dirty="0" err="1"/>
              <a:t>Vorderkammer</a:t>
            </a:r>
            <a:r>
              <a:rPr lang="en-US" sz="1200" dirty="0"/>
              <a:t> </a:t>
            </a:r>
            <a:r>
              <a:rPr lang="en-US" sz="1200" dirty="0" err="1"/>
              <a:t>vollständig</a:t>
            </a:r>
            <a:r>
              <a:rPr lang="en-US" sz="1200" dirty="0"/>
              <a:t> </a:t>
            </a:r>
            <a:r>
              <a:rPr lang="en-US" sz="1200" dirty="0" err="1"/>
              <a:t>ausgetauscht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? </a:t>
            </a:r>
            <a:r>
              <a:rPr lang="en-US" sz="1200" dirty="0" err="1">
                <a:solidFill>
                  <a:srgbClr val="0000FF"/>
                </a:solidFill>
              </a:rPr>
              <a:t>Etwa</a:t>
            </a:r>
            <a:r>
              <a:rPr lang="en-US" sz="1200" dirty="0">
                <a:solidFill>
                  <a:srgbClr val="0000FF"/>
                </a:solidFill>
              </a:rPr>
              <a:t> 100 Minuten</a:t>
            </a:r>
            <a:endParaRPr dirty="0"/>
          </a:p>
        </p:txBody>
      </p:sp>
      <p:sp>
        <p:nvSpPr>
          <p:cNvPr id="632" name="Google Shape;632;p35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633" name="Google Shape;633;p3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3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36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physiologischen</a:t>
            </a:r>
            <a:r>
              <a:rPr lang="en-US" sz="1200" dirty="0"/>
              <a:t> </a:t>
            </a:r>
            <a:r>
              <a:rPr lang="en-US" sz="1200" dirty="0" err="1"/>
              <a:t>Funktionen</a:t>
            </a:r>
            <a:r>
              <a:rPr lang="en-US" sz="1200" dirty="0"/>
              <a:t> </a:t>
            </a:r>
            <a:r>
              <a:rPr lang="en-US" sz="1200" dirty="0" err="1"/>
              <a:t>erfüllt</a:t>
            </a:r>
            <a:r>
              <a:rPr lang="en-US" sz="1200" dirty="0"/>
              <a:t> </a:t>
            </a:r>
            <a:r>
              <a:rPr lang="en-US" sz="12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2"/>
                  </a:ext>
                </a:extLst>
              </a:rPr>
              <a:t>das</a:t>
            </a:r>
            <a:r>
              <a:rPr lang="en-US" sz="1200" dirty="0"/>
              <a:t>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außer</a:t>
            </a:r>
            <a:r>
              <a:rPr lang="en-US" sz="1200" dirty="0"/>
              <a:t> der </a:t>
            </a:r>
            <a:r>
              <a:rPr lang="en-US" sz="1200" dirty="0" err="1"/>
              <a:t>Aufrechterhaltung</a:t>
            </a:r>
            <a:r>
              <a:rPr lang="en-US" sz="1200" dirty="0"/>
              <a:t> der </a:t>
            </a:r>
            <a:r>
              <a:rPr lang="en-US" sz="1200" dirty="0" err="1"/>
              <a:t>Bulbusspannung</a:t>
            </a:r>
            <a:r>
              <a:rPr lang="en-US" sz="1200" dirty="0"/>
              <a:t>? 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640" name="Google Shape;640;p3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641" name="Google Shape;641;p3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3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37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physiologischen</a:t>
            </a:r>
            <a:r>
              <a:rPr lang="en-US" sz="1200" dirty="0"/>
              <a:t> </a:t>
            </a:r>
            <a:r>
              <a:rPr lang="en-US" sz="1200" dirty="0" err="1"/>
              <a:t>Funktionen</a:t>
            </a:r>
            <a:r>
              <a:rPr lang="en-US" sz="1200" dirty="0"/>
              <a:t> </a:t>
            </a:r>
            <a:r>
              <a:rPr lang="en-US" sz="1200" dirty="0" err="1"/>
              <a:t>erfüllt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außer</a:t>
            </a:r>
            <a:r>
              <a:rPr lang="en-US" sz="1200" dirty="0"/>
              <a:t> der </a:t>
            </a:r>
            <a:r>
              <a:rPr lang="en-US" sz="1200" dirty="0" err="1"/>
              <a:t>Aufrechterhaltung</a:t>
            </a:r>
            <a:r>
              <a:rPr lang="en-US" sz="1200" dirty="0"/>
              <a:t> der </a:t>
            </a:r>
            <a:r>
              <a:rPr lang="en-US" sz="1200" dirty="0" err="1"/>
              <a:t>Bulbusspannung</a:t>
            </a:r>
            <a:r>
              <a:rPr lang="en-US" sz="1200" dirty="0"/>
              <a:t>? </a:t>
            </a:r>
            <a:r>
              <a:rPr lang="en-US" sz="1200" dirty="0">
                <a:solidFill>
                  <a:srgbClr val="0000FF"/>
                </a:solidFill>
              </a:rPr>
              <a:t>Es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wichtigste</a:t>
            </a:r>
            <a:r>
              <a:rPr lang="en-US" sz="1200" dirty="0">
                <a:solidFill>
                  <a:srgbClr val="0000FF"/>
                </a:solidFill>
              </a:rPr>
              <a:t> Quelle für die </a:t>
            </a:r>
            <a:r>
              <a:rPr lang="en-US" sz="1200" dirty="0" err="1">
                <a:solidFill>
                  <a:srgbClr val="0000FF"/>
                </a:solidFill>
              </a:rPr>
              <a:t>Nährstoffversorgung</a:t>
            </a:r>
            <a:r>
              <a:rPr lang="en-US" sz="1200" dirty="0">
                <a:solidFill>
                  <a:srgbClr val="0000FF"/>
                </a:solidFill>
              </a:rPr>
              <a:t> von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4"/>
                  </a:ext>
                </a:extLst>
              </a:rPr>
              <a:t>Linse</a:t>
            </a:r>
            <a:r>
              <a:rPr lang="en-US" sz="1200" dirty="0">
                <a:solidFill>
                  <a:srgbClr val="0000FF"/>
                </a:solidFill>
              </a:rPr>
              <a:t> und </a:t>
            </a:r>
            <a:r>
              <a:rPr lang="en-US" sz="1200" dirty="0" err="1">
                <a:solidFill>
                  <a:srgbClr val="0000FF"/>
                </a:solidFill>
              </a:rPr>
              <a:t>Hornhaut</a:t>
            </a:r>
            <a:r>
              <a:rPr lang="en-US" sz="1200" dirty="0">
                <a:solidFill>
                  <a:srgbClr val="0000FF"/>
                </a:solidFill>
              </a:rPr>
              <a:t>. (</a:t>
            </a:r>
            <a:r>
              <a:rPr lang="en-US" sz="1200" dirty="0" err="1">
                <a:solidFill>
                  <a:srgbClr val="0000FF"/>
                </a:solidFill>
              </a:rPr>
              <a:t>Gleichzeitig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dient</a:t>
            </a:r>
            <a:r>
              <a:rPr lang="en-US" sz="1200" dirty="0">
                <a:solidFill>
                  <a:srgbClr val="0000FF"/>
                </a:solidFill>
              </a:rPr>
              <a:t> es dem </a:t>
            </a:r>
            <a:r>
              <a:rPr lang="en-US" sz="1200" dirty="0" err="1">
                <a:solidFill>
                  <a:srgbClr val="0000FF"/>
                </a:solidFill>
              </a:rPr>
              <a:t>Abtransport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ihrer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Stoffwechselendprodukte</a:t>
            </a:r>
            <a:r>
              <a:rPr lang="en-US" sz="1200" dirty="0">
                <a:solidFill>
                  <a:srgbClr val="0000FF"/>
                </a:solidFill>
              </a:rPr>
              <a:t>)</a:t>
            </a:r>
            <a:endParaRPr dirty="0"/>
          </a:p>
        </p:txBody>
      </p:sp>
      <p:sp>
        <p:nvSpPr>
          <p:cNvPr id="648" name="Google Shape;648;p37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649" name="Google Shape;649;p3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3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651" name="Google Shape;651;p37"/>
          <p:cNvSpPr/>
          <p:nvPr/>
        </p:nvSpPr>
        <p:spPr>
          <a:xfrm>
            <a:off x="4885980" y="1578345"/>
            <a:ext cx="710587" cy="206388"/>
          </a:xfrm>
          <a:prstGeom prst="rect">
            <a:avLst/>
          </a:prstGeom>
          <a:solidFill>
            <a:srgbClr val="CCFFCC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Struktur</a:t>
            </a:r>
            <a:endParaRPr dirty="0"/>
          </a:p>
        </p:txBody>
      </p:sp>
      <p:sp>
        <p:nvSpPr>
          <p:cNvPr id="652" name="Google Shape;652;p37"/>
          <p:cNvSpPr/>
          <p:nvPr/>
        </p:nvSpPr>
        <p:spPr>
          <a:xfrm>
            <a:off x="5908814" y="1578345"/>
            <a:ext cx="710588" cy="206388"/>
          </a:xfrm>
          <a:prstGeom prst="rect">
            <a:avLst/>
          </a:prstGeom>
          <a:solidFill>
            <a:srgbClr val="CCFFCC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Struktur</a:t>
            </a:r>
            <a:endParaRPr/>
          </a:p>
        </p:txBody>
      </p:sp>
      <p:sp>
        <p:nvSpPr>
          <p:cNvPr id="653" name="Google Shape;653;p37"/>
          <p:cNvSpPr/>
          <p:nvPr/>
        </p:nvSpPr>
        <p:spPr>
          <a:xfrm>
            <a:off x="540045" y="1731724"/>
            <a:ext cx="4480892" cy="357809"/>
          </a:xfrm>
          <a:prstGeom prst="rect">
            <a:avLst/>
          </a:prstGeom>
          <a:solidFill>
            <a:srgbClr val="CCFFCC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5"/>
                  </a:ext>
                </a:extLst>
              </a:rPr>
              <a:t>Formulierung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38"/>
          <p:cNvSpPr txBox="1">
            <a:spLocks noGrp="1"/>
          </p:cNvSpPr>
          <p:nvPr>
            <p:ph type="body" idx="1"/>
          </p:nvPr>
        </p:nvSpPr>
        <p:spPr>
          <a:xfrm>
            <a:off x="457200" y="1131983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physiologischen</a:t>
            </a:r>
            <a:r>
              <a:rPr lang="en-US" sz="1200" dirty="0"/>
              <a:t> </a:t>
            </a:r>
            <a:r>
              <a:rPr lang="en-US" sz="1200" dirty="0" err="1"/>
              <a:t>Funktionen</a:t>
            </a:r>
            <a:r>
              <a:rPr lang="en-US" sz="1200" dirty="0"/>
              <a:t> </a:t>
            </a:r>
            <a:r>
              <a:rPr lang="en-US" sz="1200" dirty="0" err="1"/>
              <a:t>erfüllt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</a:t>
            </a:r>
            <a:r>
              <a:rPr lang="en-US" sz="1200" dirty="0" err="1"/>
              <a:t>außer</a:t>
            </a:r>
            <a:r>
              <a:rPr lang="en-US" sz="1200" dirty="0"/>
              <a:t> der </a:t>
            </a:r>
            <a:r>
              <a:rPr lang="en-US" sz="1200" dirty="0" err="1"/>
              <a:t>Aufrechterhaltung</a:t>
            </a:r>
            <a:r>
              <a:rPr lang="en-US" sz="1200" dirty="0"/>
              <a:t> der </a:t>
            </a:r>
            <a:r>
              <a:rPr lang="en-US" sz="1200" dirty="0" err="1"/>
              <a:t>Bulbusspannung</a:t>
            </a:r>
            <a:r>
              <a:rPr lang="en-US" sz="1200" dirty="0"/>
              <a:t>? </a:t>
            </a:r>
            <a:r>
              <a:rPr lang="en-US" sz="1200" dirty="0">
                <a:solidFill>
                  <a:srgbClr val="0000FF"/>
                </a:solidFill>
              </a:rPr>
              <a:t>Sie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Hauptnährstoffquelle</a:t>
            </a:r>
            <a:r>
              <a:rPr lang="en-US" sz="1200" dirty="0">
                <a:solidFill>
                  <a:srgbClr val="0000FF"/>
                </a:solidFill>
              </a:rPr>
              <a:t> für die  Linse  und die  </a:t>
            </a:r>
            <a:r>
              <a:rPr lang="en-US" sz="1200" dirty="0" err="1">
                <a:solidFill>
                  <a:srgbClr val="0000FF"/>
                </a:solidFill>
              </a:rPr>
              <a:t>Hornhaut</a:t>
            </a:r>
            <a:r>
              <a:rPr lang="en-US" sz="1200" dirty="0">
                <a:solidFill>
                  <a:srgbClr val="0000FF"/>
                </a:solidFill>
              </a:rPr>
              <a:t> . (</a:t>
            </a:r>
            <a:r>
              <a:rPr lang="en-US" sz="1200" dirty="0" err="1">
                <a:solidFill>
                  <a:srgbClr val="0000FF"/>
                </a:solidFill>
              </a:rPr>
              <a:t>Ebenso</a:t>
            </a:r>
            <a:r>
              <a:rPr lang="en-US" sz="1200" dirty="0">
                <a:solidFill>
                  <a:srgbClr val="0000FF"/>
                </a:solidFill>
              </a:rPr>
              <a:t>  </a:t>
            </a:r>
            <a:r>
              <a:rPr lang="en-US" sz="1200" dirty="0" err="1">
                <a:solidFill>
                  <a:srgbClr val="0000FF"/>
                </a:solidFill>
              </a:rPr>
              <a:t>transportiert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deren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Abfallprodukte</a:t>
            </a:r>
            <a:r>
              <a:rPr lang="en-US" sz="1200" dirty="0">
                <a:solidFill>
                  <a:srgbClr val="0000FF"/>
                </a:solidFill>
              </a:rPr>
              <a:t> ab .)</a:t>
            </a:r>
            <a:endParaRPr dirty="0"/>
          </a:p>
        </p:txBody>
      </p:sp>
      <p:sp>
        <p:nvSpPr>
          <p:cNvPr id="662" name="Google Shape;662;p38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663" name="Google Shape;663;p3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3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39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physiologischen</a:t>
            </a:r>
            <a:r>
              <a:rPr lang="en-US" sz="1200" dirty="0"/>
              <a:t> </a:t>
            </a:r>
            <a:r>
              <a:rPr lang="en-US" sz="1200" dirty="0" err="1"/>
              <a:t>Bedürfnisse</a:t>
            </a:r>
            <a:r>
              <a:rPr lang="en-US" sz="1200" dirty="0"/>
              <a:t> </a:t>
            </a:r>
            <a:r>
              <a:rPr lang="en-US" sz="1200" dirty="0" err="1"/>
              <a:t>erfüllt</a:t>
            </a:r>
            <a:r>
              <a:rPr lang="en-US" sz="1200" dirty="0"/>
              <a:t> die </a:t>
            </a:r>
            <a:r>
              <a:rPr lang="en-US" sz="1200" dirty="0" err="1"/>
              <a:t>Kammerflüssigkeit</a:t>
            </a:r>
            <a:r>
              <a:rPr lang="en-US" sz="1200" dirty="0"/>
              <a:t> </a:t>
            </a:r>
            <a:r>
              <a:rPr lang="en-US" sz="1200" dirty="0" err="1"/>
              <a:t>außer</a:t>
            </a:r>
            <a:r>
              <a:rPr lang="en-US" sz="1200" dirty="0"/>
              <a:t> der </a:t>
            </a:r>
            <a:r>
              <a:rPr lang="en-US" sz="1200" dirty="0" err="1"/>
              <a:t>Aufrechterhaltung</a:t>
            </a:r>
            <a:r>
              <a:rPr lang="en-US" sz="1200" dirty="0"/>
              <a:t> des </a:t>
            </a:r>
            <a:r>
              <a:rPr lang="en-US" sz="1200" dirty="0" err="1"/>
              <a:t>Augeninnendrucks</a:t>
            </a:r>
            <a:r>
              <a:rPr lang="en-US" sz="1200" dirty="0"/>
              <a:t>? </a:t>
            </a:r>
            <a:r>
              <a:rPr lang="en-US" sz="1200" dirty="0">
                <a:solidFill>
                  <a:srgbClr val="0000FF"/>
                </a:solidFill>
              </a:rPr>
              <a:t>Sie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Hauptnährstoffquelle</a:t>
            </a:r>
            <a:r>
              <a:rPr lang="en-US" sz="1200" dirty="0">
                <a:solidFill>
                  <a:srgbClr val="0000FF"/>
                </a:solidFill>
              </a:rPr>
              <a:t> für die  Linse  und die  </a:t>
            </a:r>
            <a:r>
              <a:rPr lang="en-US" sz="1200" dirty="0" err="1">
                <a:solidFill>
                  <a:srgbClr val="0000FF"/>
                </a:solidFill>
              </a:rPr>
              <a:t>Hornhaut</a:t>
            </a:r>
            <a:r>
              <a:rPr lang="en-US" sz="1200" dirty="0">
                <a:solidFill>
                  <a:srgbClr val="0000FF"/>
                </a:solidFill>
              </a:rPr>
              <a:t> . (</a:t>
            </a:r>
            <a:r>
              <a:rPr lang="en-US" sz="1200" dirty="0" err="1">
                <a:solidFill>
                  <a:srgbClr val="0000FF"/>
                </a:solidFill>
              </a:rPr>
              <a:t>Ebenso</a:t>
            </a:r>
            <a:r>
              <a:rPr lang="en-US" sz="1200" dirty="0">
                <a:solidFill>
                  <a:srgbClr val="0000FF"/>
                </a:solidFill>
              </a:rPr>
              <a:t>  </a:t>
            </a:r>
            <a:r>
              <a:rPr lang="en-US" sz="1200" dirty="0" err="1">
                <a:solidFill>
                  <a:srgbClr val="0000FF"/>
                </a:solidFill>
              </a:rPr>
              <a:t>transportiert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deren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Abfallprodukte</a:t>
            </a:r>
            <a:r>
              <a:rPr lang="en-US" sz="1200" dirty="0">
                <a:solidFill>
                  <a:srgbClr val="0000F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Von den </a:t>
            </a:r>
            <a:r>
              <a:rPr lang="en-US" sz="1200" dirty="0" err="1"/>
              <a:t>vielen</a:t>
            </a:r>
            <a:r>
              <a:rPr lang="en-US" sz="1200" dirty="0"/>
              <a:t> </a:t>
            </a:r>
            <a:r>
              <a:rPr lang="en-US" sz="1200" dirty="0" err="1"/>
              <a:t>Bestandteilen</a:t>
            </a:r>
            <a:r>
              <a:rPr lang="en-US" sz="1200" dirty="0"/>
              <a:t> des </a:t>
            </a:r>
            <a:r>
              <a:rPr lang="en-US" sz="1200" dirty="0" err="1"/>
              <a:t>Kammerwassers</a:t>
            </a:r>
            <a:r>
              <a:rPr lang="en-US" sz="1200" dirty="0"/>
              <a:t> </a:t>
            </a:r>
            <a:r>
              <a:rPr lang="en-US" sz="1200" dirty="0" err="1"/>
              <a:t>scheint</a:t>
            </a:r>
            <a:r>
              <a:rPr lang="en-US" sz="1200" dirty="0"/>
              <a:t> </a:t>
            </a:r>
            <a:r>
              <a:rPr lang="en-US" sz="1200" dirty="0" err="1"/>
              <a:t>sich</a:t>
            </a:r>
            <a:r>
              <a:rPr lang="en-US" sz="1200" dirty="0"/>
              <a:t> die </a:t>
            </a:r>
            <a:r>
              <a:rPr lang="en-US" sz="1200" i="1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6"/>
                  </a:ext>
                </a:extLst>
              </a:rPr>
              <a:t>Academy</a:t>
            </a:r>
            <a:r>
              <a:rPr lang="en-US" sz="1200" dirty="0"/>
              <a:t> auf </a:t>
            </a:r>
            <a:r>
              <a:rPr lang="en-US" sz="1200" dirty="0" err="1"/>
              <a:t>eine</a:t>
            </a:r>
            <a:r>
              <a:rPr lang="en-US" sz="1200" dirty="0"/>
              <a:t> </a:t>
            </a:r>
            <a:r>
              <a:rPr lang="en-US" sz="1200" dirty="0" err="1"/>
              <a:t>bestimmte</a:t>
            </a:r>
            <a:r>
              <a:rPr lang="en-US" sz="1200" dirty="0"/>
              <a:t> Klasse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konzentrieren</a:t>
            </a:r>
            <a:r>
              <a:rPr lang="en-US" sz="1200" dirty="0"/>
              <a:t> – um </a:t>
            </a: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handelt</a:t>
            </a:r>
            <a:r>
              <a:rPr lang="en-US" sz="1200" dirty="0"/>
              <a:t> es </a:t>
            </a:r>
            <a:r>
              <a:rPr lang="en-US" sz="1200" dirty="0" err="1"/>
              <a:t>sich</a:t>
            </a:r>
            <a:r>
              <a:rPr lang="en-US" sz="1200" dirty="0"/>
              <a:t>? 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673" name="Google Shape;673;p39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674" name="Google Shape;674;p3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3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/>
          <p:nvPr/>
        </p:nvSpPr>
        <p:spPr>
          <a:xfrm>
            <a:off x="390525" y="1143000"/>
            <a:ext cx="8404200" cy="3951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 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201" name="Google Shape;201;p4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202" name="Google Shape;202;p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204" name="Google Shape;204;p4"/>
          <p:cNvGrpSpPr/>
          <p:nvPr/>
        </p:nvGrpSpPr>
        <p:grpSpPr>
          <a:xfrm>
            <a:off x="762000" y="2544763"/>
            <a:ext cx="7651750" cy="613021"/>
            <a:chOff x="528" y="764"/>
            <a:chExt cx="4820" cy="386"/>
          </a:xfrm>
        </p:grpSpPr>
        <p:sp>
          <p:nvSpPr>
            <p:cNvPr id="205" name="Google Shape;205;p4"/>
            <p:cNvSpPr txBox="1"/>
            <p:nvPr/>
          </p:nvSpPr>
          <p:spPr>
            <a:xfrm>
              <a:off x="528" y="826"/>
              <a:ext cx="600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06" name="Google Shape;206;p4"/>
            <p:cNvSpPr txBox="1"/>
            <p:nvPr/>
          </p:nvSpPr>
          <p:spPr>
            <a:xfrm>
              <a:off x="1089" y="850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0066FF"/>
                  </a:solidFill>
                </a:rPr>
                <a:t>µl</a:t>
              </a: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207" name="Google Shape;207;p4"/>
            <p:cNvSpPr txBox="1"/>
            <p:nvPr/>
          </p:nvSpPr>
          <p:spPr>
            <a:xfrm>
              <a:off x="3703" y="826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4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chemeClr val="accent1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209" name="Google Shape;209;p4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40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physiologischen</a:t>
            </a:r>
            <a:r>
              <a:rPr lang="en-US" sz="1200" dirty="0"/>
              <a:t> </a:t>
            </a:r>
            <a:r>
              <a:rPr lang="en-US" sz="1200" dirty="0" err="1"/>
              <a:t>Bedürfnisse</a:t>
            </a:r>
            <a:r>
              <a:rPr lang="en-US" sz="1200" dirty="0"/>
              <a:t> </a:t>
            </a:r>
            <a:r>
              <a:rPr lang="en-US" sz="1200" dirty="0" err="1"/>
              <a:t>erfüllt</a:t>
            </a:r>
            <a:r>
              <a:rPr lang="en-US" sz="1200" dirty="0"/>
              <a:t> die </a:t>
            </a:r>
            <a:r>
              <a:rPr lang="en-US" sz="1200" dirty="0" err="1"/>
              <a:t>Kammerflüssigkeit</a:t>
            </a:r>
            <a:r>
              <a:rPr lang="en-US" sz="1200" dirty="0"/>
              <a:t> </a:t>
            </a:r>
            <a:r>
              <a:rPr lang="en-US" sz="1200" dirty="0" err="1"/>
              <a:t>außer</a:t>
            </a:r>
            <a:r>
              <a:rPr lang="en-US" sz="1200" dirty="0"/>
              <a:t> der </a:t>
            </a:r>
            <a:r>
              <a:rPr lang="en-US" sz="1200" dirty="0" err="1"/>
              <a:t>Aufrechterhaltung</a:t>
            </a:r>
            <a:r>
              <a:rPr lang="en-US" sz="1200" dirty="0"/>
              <a:t> des </a:t>
            </a:r>
            <a:r>
              <a:rPr lang="en-US" sz="1200" dirty="0" err="1"/>
              <a:t>Augeninnendrucks</a:t>
            </a:r>
            <a:r>
              <a:rPr lang="en-US" sz="1200" dirty="0"/>
              <a:t>? </a:t>
            </a:r>
            <a:r>
              <a:rPr lang="en-US" sz="1200" dirty="0">
                <a:solidFill>
                  <a:srgbClr val="0000FF"/>
                </a:solidFill>
              </a:rPr>
              <a:t>Sie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Hauptnährstoffquelle</a:t>
            </a:r>
            <a:r>
              <a:rPr lang="en-US" sz="1200" dirty="0">
                <a:solidFill>
                  <a:srgbClr val="0000FF"/>
                </a:solidFill>
              </a:rPr>
              <a:t> für die  Linse  und die  </a:t>
            </a:r>
            <a:r>
              <a:rPr lang="en-US" sz="1200" dirty="0" err="1">
                <a:solidFill>
                  <a:srgbClr val="0000FF"/>
                </a:solidFill>
              </a:rPr>
              <a:t>Hornhaut</a:t>
            </a:r>
            <a:r>
              <a:rPr lang="en-US" sz="1200" dirty="0">
                <a:solidFill>
                  <a:srgbClr val="0000FF"/>
                </a:solidFill>
              </a:rPr>
              <a:t> . (</a:t>
            </a:r>
            <a:r>
              <a:rPr lang="en-US" sz="1200" dirty="0" err="1">
                <a:solidFill>
                  <a:srgbClr val="0000FF"/>
                </a:solidFill>
              </a:rPr>
              <a:t>Ebenso</a:t>
            </a:r>
            <a:r>
              <a:rPr lang="en-US" sz="1200" dirty="0">
                <a:solidFill>
                  <a:srgbClr val="0000FF"/>
                </a:solidFill>
              </a:rPr>
              <a:t>  </a:t>
            </a:r>
            <a:r>
              <a:rPr lang="en-US" sz="1200" dirty="0" err="1">
                <a:solidFill>
                  <a:srgbClr val="0000FF"/>
                </a:solidFill>
              </a:rPr>
              <a:t>transportiert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deren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Abfallprodukte</a:t>
            </a:r>
            <a:r>
              <a:rPr lang="en-US" sz="1200" dirty="0">
                <a:solidFill>
                  <a:srgbClr val="0000F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Von den </a:t>
            </a:r>
            <a:r>
              <a:rPr lang="en-US" sz="1200" dirty="0" err="1"/>
              <a:t>vielen</a:t>
            </a:r>
            <a:r>
              <a:rPr lang="en-US" sz="1200" dirty="0"/>
              <a:t> </a:t>
            </a:r>
            <a:r>
              <a:rPr lang="en-US" sz="1200" dirty="0" err="1"/>
              <a:t>Bestandteilen</a:t>
            </a:r>
            <a:r>
              <a:rPr lang="en-US" sz="1200" dirty="0"/>
              <a:t> des </a:t>
            </a:r>
            <a:r>
              <a:rPr lang="en-US" sz="1200" dirty="0" err="1"/>
              <a:t>Kammerwassers</a:t>
            </a:r>
            <a:r>
              <a:rPr lang="en-US" sz="1200" dirty="0"/>
              <a:t> </a:t>
            </a:r>
            <a:r>
              <a:rPr lang="en-US" sz="1200" dirty="0" err="1"/>
              <a:t>scheint</a:t>
            </a:r>
            <a:r>
              <a:rPr lang="en-US" sz="1200" dirty="0"/>
              <a:t> </a:t>
            </a:r>
            <a:r>
              <a:rPr lang="en-US" sz="1200" dirty="0" err="1"/>
              <a:t>sich</a:t>
            </a:r>
            <a:r>
              <a:rPr lang="en-US" sz="1200" dirty="0"/>
              <a:t> die Academy auf </a:t>
            </a:r>
            <a:r>
              <a:rPr lang="en-US" sz="1200" dirty="0" err="1"/>
              <a:t>eine</a:t>
            </a:r>
            <a:r>
              <a:rPr lang="en-US" sz="1200" dirty="0"/>
              <a:t> Klasse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konzentrieren</a:t>
            </a:r>
            <a:r>
              <a:rPr lang="en-US" sz="1200" dirty="0"/>
              <a:t> – </a:t>
            </a: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das? </a:t>
            </a:r>
            <a:r>
              <a:rPr lang="en-US" sz="1200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684" name="Google Shape;684;p4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685" name="Google Shape;685;p4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4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1"/>
          <p:cNvSpPr txBox="1"/>
          <p:nvPr/>
        </p:nvSpPr>
        <p:spPr>
          <a:xfrm>
            <a:off x="545095" y="4175405"/>
            <a:ext cx="805380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(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Hinweis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“.)</a:t>
            </a:r>
            <a:endParaRPr dirty="0"/>
          </a:p>
        </p:txBody>
      </p:sp>
      <p:sp>
        <p:nvSpPr>
          <p:cNvPr id="695" name="Google Shape;695;p41"/>
          <p:cNvSpPr txBox="1">
            <a:spLocks noGrp="1"/>
          </p:cNvSpPr>
          <p:nvPr>
            <p:ph type="body" idx="1"/>
          </p:nvPr>
        </p:nvSpPr>
        <p:spPr>
          <a:xfrm>
            <a:off x="457200" y="1131983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Bildung</a:t>
            </a:r>
            <a:r>
              <a:rPr lang="en-US" sz="1200" b="1" dirty="0">
                <a:solidFill>
                  <a:srgbClr val="BFBFBF"/>
                </a:solidFill>
              </a:rPr>
              <a:t> des </a:t>
            </a:r>
            <a:r>
              <a:rPr lang="en-US" sz="1200" b="1" dirty="0" err="1">
                <a:solidFill>
                  <a:srgbClr val="BFBFBF"/>
                </a:solidFill>
              </a:rPr>
              <a:t>Kammerwassers</a:t>
            </a:r>
            <a:r>
              <a:rPr lang="en-US" sz="1200" b="1" dirty="0">
                <a:solidFill>
                  <a:srgbClr val="BFBFBF"/>
                </a:solidFill>
              </a:rPr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Augenflüssigkeit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</a:t>
            </a:r>
            <a:r>
              <a:rPr lang="en-US" sz="1200" dirty="0" err="1">
                <a:solidFill>
                  <a:srgbClr val="BFBFBF"/>
                </a:solidFill>
              </a:rPr>
              <a:t>Linsen</a:t>
            </a:r>
            <a:r>
              <a:rPr lang="en-US" sz="1200" dirty="0">
                <a:solidFill>
                  <a:srgbClr val="BFBFBF"/>
                </a:solidFill>
              </a:rPr>
              <a:t>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696" name="Google Shape;696;p4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697" name="Google Shape;697;p4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4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699" name="Google Shape;699;p41"/>
          <p:cNvSpPr/>
          <p:nvPr/>
        </p:nvSpPr>
        <p:spPr>
          <a:xfrm>
            <a:off x="1957650" y="2086660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42"/>
          <p:cNvSpPr txBox="1"/>
          <p:nvPr/>
        </p:nvSpPr>
        <p:spPr>
          <a:xfrm>
            <a:off x="545095" y="4175405"/>
            <a:ext cx="8053808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(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Hinweis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“.)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Anorganische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organische</a:t>
            </a:r>
            <a:endParaRPr dirty="0"/>
          </a:p>
        </p:txBody>
      </p:sp>
      <p:sp>
        <p:nvSpPr>
          <p:cNvPr id="708" name="Google Shape;708;p42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>
              <a:spcBef>
                <a:spcPts val="0"/>
              </a:spcBef>
              <a:buSzPts val="840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Bildung</a:t>
            </a:r>
            <a:r>
              <a:rPr lang="en-US" sz="1200" b="1" dirty="0">
                <a:solidFill>
                  <a:srgbClr val="BFBFBF"/>
                </a:solidFill>
              </a:rPr>
              <a:t> des </a:t>
            </a:r>
            <a:r>
              <a:rPr lang="en-US" sz="1200" b="1" dirty="0" err="1">
                <a:solidFill>
                  <a:srgbClr val="BFBFBF"/>
                </a:solidFill>
              </a:rPr>
              <a:t>Kammerwassers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Augenflüssigkeit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</a:t>
            </a:r>
            <a:r>
              <a:rPr lang="en-US" sz="1200" dirty="0" err="1">
                <a:solidFill>
                  <a:srgbClr val="BFBFBF"/>
                </a:solidFill>
              </a:rPr>
              <a:t>Linsen</a:t>
            </a:r>
            <a:r>
              <a:rPr lang="en-US" sz="1200" dirty="0">
                <a:solidFill>
                  <a:srgbClr val="BFBFBF"/>
                </a:solidFill>
              </a:rPr>
              <a:t>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709" name="Google Shape;709;p4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710" name="Google Shape;710;p4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4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712" name="Google Shape;712;p42"/>
          <p:cNvSpPr/>
          <p:nvPr/>
        </p:nvSpPr>
        <p:spPr>
          <a:xfrm>
            <a:off x="1957650" y="2011935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0" name="Google Shape;720;p43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21" name="Google Shape;721;p43"/>
          <p:cNvSpPr/>
          <p:nvPr/>
        </p:nvSpPr>
        <p:spPr>
          <a:xfrm>
            <a:off x="3581400" y="4456092"/>
            <a:ext cx="2819400" cy="3040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43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723" name="Google Shape;723;p43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724" name="Google Shape;724;p4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4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726" name="Google Shape;726;p43"/>
          <p:cNvSpPr txBox="1"/>
          <p:nvPr/>
        </p:nvSpPr>
        <p:spPr>
          <a:xfrm>
            <a:off x="545095" y="4175405"/>
            <a:ext cx="8053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sind die beiden allgemeinen Klassen von Ionen im Kammerwasser? (Hinweis: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„Anionen und Kationen“.)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Anorganische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 organische</a:t>
            </a:r>
            <a:endParaRPr/>
          </a:p>
        </p:txBody>
      </p:sp>
      <p:sp>
        <p:nvSpPr>
          <p:cNvPr id="727" name="Google Shape;727;p43"/>
          <p:cNvSpPr txBox="1"/>
          <p:nvPr/>
        </p:nvSpPr>
        <p:spPr>
          <a:xfrm>
            <a:off x="2445270" y="4456093"/>
            <a:ext cx="29367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728" name="Google Shape;728;p43"/>
          <p:cNvSpPr/>
          <p:nvPr/>
        </p:nvSpPr>
        <p:spPr>
          <a:xfrm>
            <a:off x="1889790" y="1987673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43"/>
          <p:cNvSpPr/>
          <p:nvPr/>
        </p:nvSpPr>
        <p:spPr>
          <a:xfrm>
            <a:off x="2286000" y="4456092"/>
            <a:ext cx="247621" cy="954101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43"/>
          <p:cNvSpPr txBox="1"/>
          <p:nvPr/>
        </p:nvSpPr>
        <p:spPr>
          <a:xfrm>
            <a:off x="331839" y="4608135"/>
            <a:ext cx="19812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7"/>
                  </a:ext>
                </a:extLst>
              </a:rPr>
              <a:t>BCSC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konzentriert sich auf vier anorganische Ionen – welche?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8" name="Google Shape;738;p44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39" name="Google Shape;739;p44"/>
          <p:cNvSpPr/>
          <p:nvPr/>
        </p:nvSpPr>
        <p:spPr>
          <a:xfrm>
            <a:off x="3581400" y="4456092"/>
            <a:ext cx="2819400" cy="3040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44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741" name="Google Shape;741;p44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742" name="Google Shape;742;p4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4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744" name="Google Shape;744;p44"/>
          <p:cNvSpPr txBox="1"/>
          <p:nvPr/>
        </p:nvSpPr>
        <p:spPr>
          <a:xfrm>
            <a:off x="545095" y="4175405"/>
            <a:ext cx="8053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sind die beiden allgemeinen Klassen von Ionen im Kammerwasser? (Hinweis: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„Anionen und Kationen“.)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Anorganische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 organische</a:t>
            </a:r>
            <a:endParaRPr/>
          </a:p>
        </p:txBody>
      </p:sp>
      <p:sp>
        <p:nvSpPr>
          <p:cNvPr id="745" name="Google Shape;745;p44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  <p:sp>
        <p:nvSpPr>
          <p:cNvPr id="746" name="Google Shape;746;p44"/>
          <p:cNvSpPr/>
          <p:nvPr/>
        </p:nvSpPr>
        <p:spPr>
          <a:xfrm>
            <a:off x="1957650" y="1987673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44"/>
          <p:cNvSpPr/>
          <p:nvPr/>
        </p:nvSpPr>
        <p:spPr>
          <a:xfrm>
            <a:off x="2286000" y="4456092"/>
            <a:ext cx="247621" cy="954101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44"/>
          <p:cNvSpPr txBox="1"/>
          <p:nvPr/>
        </p:nvSpPr>
        <p:spPr>
          <a:xfrm>
            <a:off x="331839" y="4608135"/>
            <a:ext cx="19812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BCSC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konzentriert sich auf vier anorganische Ionen – welche?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6" name="Google Shape;756;p45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57" name="Google Shape;757;p45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758" name="Google Shape;758;p45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759" name="Google Shape;759;p4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4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761" name="Google Shape;761;p45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  <p:sp>
        <p:nvSpPr>
          <p:cNvPr id="762" name="Google Shape;762;p45"/>
          <p:cNvSpPr/>
          <p:nvPr/>
        </p:nvSpPr>
        <p:spPr>
          <a:xfrm>
            <a:off x="1985838" y="1934470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45"/>
          <p:cNvSpPr txBox="1"/>
          <p:nvPr/>
        </p:nvSpPr>
        <p:spPr>
          <a:xfrm>
            <a:off x="7010400" y="4608135"/>
            <a:ext cx="19812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Ebenso konzentriert sie sich auf ein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organisches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Ion – welches?</a:t>
            </a:r>
            <a:endParaRPr/>
          </a:p>
        </p:txBody>
      </p:sp>
      <p:cxnSp>
        <p:nvCxnSpPr>
          <p:cNvPr id="764" name="Google Shape;764;p45"/>
          <p:cNvCxnSpPr/>
          <p:nvPr/>
        </p:nvCxnSpPr>
        <p:spPr>
          <a:xfrm>
            <a:off x="5334000" y="4615119"/>
            <a:ext cx="83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65" name="Google Shape;765;p45"/>
          <p:cNvCxnSpPr/>
          <p:nvPr/>
        </p:nvCxnSpPr>
        <p:spPr>
          <a:xfrm>
            <a:off x="2921491" y="4608493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66" name="Google Shape;766;p45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45"/>
          <p:cNvSpPr txBox="1"/>
          <p:nvPr/>
        </p:nvSpPr>
        <p:spPr>
          <a:xfrm>
            <a:off x="545095" y="4175405"/>
            <a:ext cx="8053808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(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Hinweis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“.)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Anorganische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organische</a:t>
            </a:r>
            <a:endParaRPr dirty="0"/>
          </a:p>
        </p:txBody>
      </p:sp>
      <p:sp>
        <p:nvSpPr>
          <p:cNvPr id="768" name="Google Shape;768;p45"/>
          <p:cNvSpPr txBox="1"/>
          <p:nvPr/>
        </p:nvSpPr>
        <p:spPr>
          <a:xfrm>
            <a:off x="6172200" y="4460453"/>
            <a:ext cx="29367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6" name="Google Shape;776;p46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77" name="Google Shape;777;p46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778" name="Google Shape;778;p4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779" name="Google Shape;779;p4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4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781" name="Google Shape;781;p46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  <p:sp>
        <p:nvSpPr>
          <p:cNvPr id="782" name="Google Shape;782;p46"/>
          <p:cNvSpPr txBox="1"/>
          <p:nvPr/>
        </p:nvSpPr>
        <p:spPr>
          <a:xfrm>
            <a:off x="6172200" y="4460453"/>
            <a:ext cx="7713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endParaRPr/>
          </a:p>
        </p:txBody>
      </p:sp>
      <p:sp>
        <p:nvSpPr>
          <p:cNvPr id="783" name="Google Shape;783;p46"/>
          <p:cNvSpPr/>
          <p:nvPr/>
        </p:nvSpPr>
        <p:spPr>
          <a:xfrm>
            <a:off x="1925250" y="2022952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46"/>
          <p:cNvSpPr txBox="1"/>
          <p:nvPr/>
        </p:nvSpPr>
        <p:spPr>
          <a:xfrm>
            <a:off x="7010400" y="4608135"/>
            <a:ext cx="19812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Ebenso konzentriert es sich auf ein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organisches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Ion – welches?</a:t>
            </a:r>
            <a:endParaRPr/>
          </a:p>
        </p:txBody>
      </p:sp>
      <p:cxnSp>
        <p:nvCxnSpPr>
          <p:cNvPr id="785" name="Google Shape;785;p46"/>
          <p:cNvCxnSpPr/>
          <p:nvPr/>
        </p:nvCxnSpPr>
        <p:spPr>
          <a:xfrm>
            <a:off x="5334000" y="4615119"/>
            <a:ext cx="83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86" name="Google Shape;786;p46"/>
          <p:cNvCxnSpPr/>
          <p:nvPr/>
        </p:nvCxnSpPr>
        <p:spPr>
          <a:xfrm>
            <a:off x="2921491" y="4608493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87" name="Google Shape;787;p46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46"/>
          <p:cNvSpPr txBox="1"/>
          <p:nvPr/>
        </p:nvSpPr>
        <p:spPr>
          <a:xfrm>
            <a:off x="545095" y="4175405"/>
            <a:ext cx="8053808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(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Hinweis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“.)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Anorganische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organische</a:t>
            </a:r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6" name="Google Shape;796;p47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97" name="Google Shape;797;p47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798" name="Google Shape;798;p47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799" name="Google Shape;799;p4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4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801" name="Google Shape;801;p47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="1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="1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="1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="1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  <p:sp>
        <p:nvSpPr>
          <p:cNvPr id="802" name="Google Shape;802;p47"/>
          <p:cNvSpPr txBox="1"/>
          <p:nvPr/>
        </p:nvSpPr>
        <p:spPr>
          <a:xfrm>
            <a:off x="6172200" y="4460453"/>
            <a:ext cx="7713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endParaRPr/>
          </a:p>
        </p:txBody>
      </p:sp>
      <p:sp>
        <p:nvSpPr>
          <p:cNvPr id="803" name="Google Shape;803;p47"/>
          <p:cNvSpPr txBox="1"/>
          <p:nvPr/>
        </p:nvSpPr>
        <p:spPr>
          <a:xfrm>
            <a:off x="3048000" y="4953000"/>
            <a:ext cx="59559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</a:rPr>
              <a:t>Laut dem </a:t>
            </a:r>
            <a:r>
              <a:rPr lang="en-US" sz="1200" i="1" dirty="0" err="1">
                <a:solidFill>
                  <a:srgbClr val="0000FF"/>
                </a:solidFill>
              </a:rPr>
              <a:t>Glaukom-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8"/>
                  </a:ext>
                </a:extLst>
              </a:rPr>
              <a:t>Lehrbuch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entsprechen</a:t>
            </a:r>
            <a:r>
              <a:rPr lang="en-US" sz="1200" i="1" dirty="0">
                <a:solidFill>
                  <a:srgbClr val="0000FF"/>
                </a:solidFill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</a:rPr>
              <a:t>Konzentrationen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</a:rPr>
              <a:t>anorganischen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Ionen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weitgehend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denen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</a:t>
            </a:r>
            <a:r>
              <a:rPr lang="en-US" sz="1200" i="1" dirty="0">
                <a:solidFill>
                  <a:srgbClr val="0000FF"/>
                </a:solidFill>
              </a:rPr>
              <a:t> Plasma. Es </a:t>
            </a:r>
            <a:r>
              <a:rPr lang="en-US" sz="1200" i="1" dirty="0" err="1">
                <a:solidFill>
                  <a:srgbClr val="0000FF"/>
                </a:solidFill>
              </a:rPr>
              <a:t>gibt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jedoch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Ausnahme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9"/>
                  </a:ext>
                </a:extLst>
              </a:rPr>
              <a:t>–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 das?</a:t>
            </a:r>
            <a:endParaRPr dirty="0"/>
          </a:p>
        </p:txBody>
      </p:sp>
      <p:sp>
        <p:nvSpPr>
          <p:cNvPr id="804" name="Google Shape;804;p47"/>
          <p:cNvSpPr/>
          <p:nvPr/>
        </p:nvSpPr>
        <p:spPr>
          <a:xfrm>
            <a:off x="1954026" y="2022952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05" name="Google Shape;805;p47"/>
          <p:cNvCxnSpPr/>
          <p:nvPr/>
        </p:nvCxnSpPr>
        <p:spPr>
          <a:xfrm>
            <a:off x="5334000" y="4615119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06" name="Google Shape;806;p47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47"/>
          <p:cNvSpPr txBox="1"/>
          <p:nvPr/>
        </p:nvSpPr>
        <p:spPr>
          <a:xfrm>
            <a:off x="545095" y="4175405"/>
            <a:ext cx="8053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 zwei allgemeinen Klassen von Ionen gibt es im Kammerwasser? (Hinweis: </a:t>
            </a:r>
            <a:r>
              <a:rPr lang="en-US" sz="1200" b="1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„Anionen und Kationen“.)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Anorganische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 organische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5" name="Google Shape;815;p48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16" name="Google Shape;816;p48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817" name="Google Shape;817;p48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818" name="Google Shape;818;p4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4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820" name="Google Shape;820;p48"/>
          <p:cNvSpPr txBox="1"/>
          <p:nvPr/>
        </p:nvSpPr>
        <p:spPr>
          <a:xfrm>
            <a:off x="6172200" y="4460453"/>
            <a:ext cx="7713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endParaRPr/>
          </a:p>
        </p:txBody>
      </p:sp>
      <p:sp>
        <p:nvSpPr>
          <p:cNvPr id="821" name="Google Shape;821;p48"/>
          <p:cNvSpPr txBox="1"/>
          <p:nvPr/>
        </p:nvSpPr>
        <p:spPr>
          <a:xfrm>
            <a:off x="3048000" y="4953000"/>
            <a:ext cx="5955783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rgbClr val="0000FF"/>
                </a:solidFill>
              </a:rPr>
              <a:t>Laut dem </a:t>
            </a:r>
            <a:r>
              <a:rPr lang="en-US" sz="1200" i="1" dirty="0" err="1">
                <a:solidFill>
                  <a:srgbClr val="0000FF"/>
                </a:solidFill>
              </a:rPr>
              <a:t>Glaukom-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38"/>
                  </a:ext>
                </a:extLst>
              </a:rPr>
              <a:t>Lehrbuch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entsprechen</a:t>
            </a:r>
            <a:r>
              <a:rPr lang="en-US" sz="1200" i="1" dirty="0">
                <a:solidFill>
                  <a:srgbClr val="0000FF"/>
                </a:solidFill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</a:rPr>
              <a:t>Konzentrationen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</a:rPr>
              <a:t>anorganischen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Ionen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weitgehend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denen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</a:t>
            </a:r>
            <a:r>
              <a:rPr lang="en-US" sz="1200" i="1" dirty="0">
                <a:solidFill>
                  <a:srgbClr val="0000FF"/>
                </a:solidFill>
              </a:rPr>
              <a:t> Plasma. Es </a:t>
            </a:r>
            <a:r>
              <a:rPr lang="en-US" sz="1200" i="1" dirty="0" err="1">
                <a:solidFill>
                  <a:srgbClr val="0000FF"/>
                </a:solidFill>
              </a:rPr>
              <a:t>gibt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jedoch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Ausnahme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39"/>
                  </a:ext>
                </a:extLst>
              </a:rPr>
              <a:t>–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 das?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aseline="30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48"/>
          <p:cNvSpPr/>
          <p:nvPr/>
        </p:nvSpPr>
        <p:spPr>
          <a:xfrm>
            <a:off x="1925250" y="1934725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3" name="Google Shape;823;p48"/>
          <p:cNvCxnSpPr/>
          <p:nvPr/>
        </p:nvCxnSpPr>
        <p:spPr>
          <a:xfrm>
            <a:off x="5334000" y="4615119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24" name="Google Shape;824;p48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48"/>
          <p:cNvSpPr txBox="1"/>
          <p:nvPr/>
        </p:nvSpPr>
        <p:spPr>
          <a:xfrm>
            <a:off x="545095" y="4175405"/>
            <a:ext cx="8053808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allgemeinen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(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Hinweis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“.)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Anorganische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organische</a:t>
            </a:r>
            <a:endParaRPr dirty="0"/>
          </a:p>
        </p:txBody>
      </p:sp>
      <p:sp>
        <p:nvSpPr>
          <p:cNvPr id="826" name="Google Shape;826;p48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="1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4" name="Google Shape;834;p49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35" name="Google Shape;835;p49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836" name="Google Shape;836;p49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837" name="Google Shape;837;p4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4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839" name="Google Shape;839;p49"/>
          <p:cNvSpPr txBox="1"/>
          <p:nvPr/>
        </p:nvSpPr>
        <p:spPr>
          <a:xfrm>
            <a:off x="6172200" y="4460453"/>
            <a:ext cx="7713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endParaRPr/>
          </a:p>
        </p:txBody>
      </p:sp>
      <p:sp>
        <p:nvSpPr>
          <p:cNvPr id="840" name="Google Shape;840;p49"/>
          <p:cNvSpPr txBox="1"/>
          <p:nvPr/>
        </p:nvSpPr>
        <p:spPr>
          <a:xfrm>
            <a:off x="3048000" y="4953000"/>
            <a:ext cx="5955900" cy="11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rgbClr val="0000FF"/>
                </a:solidFill>
              </a:rPr>
              <a:t>Laut dem </a:t>
            </a:r>
            <a:r>
              <a:rPr lang="en-US" sz="1200" i="1" dirty="0" err="1">
                <a:solidFill>
                  <a:srgbClr val="0000FF"/>
                </a:solidFill>
              </a:rPr>
              <a:t>Glaukom-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38"/>
                  </a:ext>
                </a:extLst>
              </a:rPr>
              <a:t>Lehrbuch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entsprechen</a:t>
            </a:r>
            <a:r>
              <a:rPr lang="en-US" sz="1200" i="1" dirty="0">
                <a:solidFill>
                  <a:srgbClr val="0000FF"/>
                </a:solidFill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</a:rPr>
              <a:t>Konzentrationen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</a:rPr>
              <a:t>anorganischen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Ionen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weitgehend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denen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</a:t>
            </a:r>
            <a:r>
              <a:rPr lang="en-US" sz="1200" i="1" dirty="0">
                <a:solidFill>
                  <a:srgbClr val="0000FF"/>
                </a:solidFill>
              </a:rPr>
              <a:t> Plasma. Es </a:t>
            </a:r>
            <a:r>
              <a:rPr lang="en-US" sz="1200" i="1" dirty="0" err="1">
                <a:solidFill>
                  <a:srgbClr val="0000FF"/>
                </a:solidFill>
              </a:rPr>
              <a:t>gibt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jedoch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Ausnahme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39"/>
                  </a:ext>
                </a:extLst>
              </a:rPr>
              <a:t>–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 das?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aseline="30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</a:t>
            </a:r>
            <a:r>
              <a:rPr lang="en-US" sz="1200" i="1" dirty="0" err="1">
                <a:solidFill>
                  <a:srgbClr val="0000FF"/>
                </a:solidFill>
              </a:rPr>
              <a:t>zentration</a:t>
            </a:r>
            <a:r>
              <a:rPr lang="en-US" sz="1200" i="1" dirty="0">
                <a:solidFill>
                  <a:srgbClr val="0000FF"/>
                </a:solidFill>
              </a:rPr>
              <a:t> von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[Ca</a:t>
            </a:r>
            <a:r>
              <a:rPr lang="en-US" sz="1200" baseline="30000" dirty="0">
                <a:solidFill>
                  <a:srgbClr val="0000FF"/>
                </a:solidFill>
              </a:rPr>
              <a:t>2+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geringer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[Ca</a:t>
            </a:r>
            <a:r>
              <a:rPr lang="en-US" sz="1200" baseline="30000" dirty="0">
                <a:solidFill>
                  <a:srgbClr val="0000FF"/>
                </a:solidFill>
              </a:rPr>
              <a:t>2+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0"/>
                  </a:ext>
                </a:extLst>
              </a:rPr>
              <a:t>Plasma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841" name="Google Shape;841;p49"/>
          <p:cNvSpPr/>
          <p:nvPr/>
        </p:nvSpPr>
        <p:spPr>
          <a:xfrm>
            <a:off x="1925250" y="2022952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42" name="Google Shape;842;p49"/>
          <p:cNvCxnSpPr/>
          <p:nvPr/>
        </p:nvCxnSpPr>
        <p:spPr>
          <a:xfrm>
            <a:off x="5334000" y="4615119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43" name="Google Shape;843;p49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49"/>
          <p:cNvSpPr txBox="1"/>
          <p:nvPr/>
        </p:nvSpPr>
        <p:spPr>
          <a:xfrm>
            <a:off x="545095" y="4175405"/>
            <a:ext cx="8053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 zwei allgemeinen Klassen von Ionen gibt es im Kammerwasser? (Hinweis: </a:t>
            </a:r>
            <a:r>
              <a:rPr lang="en-US" sz="1200" b="1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„Anionen und Kationen“.)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Anorganische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 organische</a:t>
            </a:r>
            <a:endParaRPr/>
          </a:p>
        </p:txBody>
      </p:sp>
      <p:sp>
        <p:nvSpPr>
          <p:cNvPr id="845" name="Google Shape;845;p49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="1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5"/>
          <p:cNvGrpSpPr/>
          <p:nvPr/>
        </p:nvGrpSpPr>
        <p:grpSpPr>
          <a:xfrm>
            <a:off x="773900" y="2678713"/>
            <a:ext cx="7651750" cy="514596"/>
            <a:chOff x="528" y="826"/>
            <a:chExt cx="4820" cy="324"/>
          </a:xfrm>
        </p:grpSpPr>
        <p:sp>
          <p:nvSpPr>
            <p:cNvPr id="216" name="Google Shape;216;p5"/>
            <p:cNvSpPr txBox="1"/>
            <p:nvPr/>
          </p:nvSpPr>
          <p:spPr>
            <a:xfrm>
              <a:off x="528" y="826"/>
              <a:ext cx="600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17" name="Google Shape;217;p5"/>
            <p:cNvSpPr txBox="1"/>
            <p:nvPr/>
          </p:nvSpPr>
          <p:spPr>
            <a:xfrm>
              <a:off x="1089" y="850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C0C0C0"/>
                  </a:solidFill>
                </a:rPr>
                <a:t>µl</a:t>
              </a:r>
              <a:r>
                <a:rPr lang="en-US" sz="1200" b="1">
                  <a:solidFill>
                    <a:srgbClr val="C0C0C0"/>
                  </a:solidFill>
                  <a:latin typeface="Arial"/>
                  <a:ea typeface="Arial"/>
                  <a:cs typeface="Arial"/>
                  <a:sym typeface="Arial"/>
                </a:rPr>
                <a:t>/min</a:t>
              </a: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 i="1">
                  <a:solidFill>
                    <a:schemeClr val="dk1"/>
                  </a:solidFill>
                </a:rPr>
                <a:t>µl</a:t>
              </a:r>
              <a:r>
                <a:rPr lang="en-US" sz="1200" b="1" i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/min/mmHg</a:t>
              </a: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/>
            </a:p>
          </p:txBody>
        </p:sp>
        <p:sp>
          <p:nvSpPr>
            <p:cNvPr id="218" name="Google Shape;218;p5"/>
            <p:cNvSpPr txBox="1"/>
            <p:nvPr/>
          </p:nvSpPr>
          <p:spPr>
            <a:xfrm>
              <a:off x="3703" y="826"/>
              <a:ext cx="300" cy="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5"/>
            <p:cNvSpPr txBox="1"/>
            <p:nvPr/>
          </p:nvSpPr>
          <p:spPr>
            <a:xfrm>
              <a:off x="3848" y="850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chemeClr val="accent1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en-US" sz="1200" b="1" i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mmHg</a:t>
              </a: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/>
            </a:p>
          </p:txBody>
        </p:sp>
      </p:grpSp>
      <p:sp>
        <p:nvSpPr>
          <p:cNvPr id="220" name="Google Shape;220;p5"/>
          <p:cNvSpPr txBox="1"/>
          <p:nvPr/>
        </p:nvSpPr>
        <p:spPr>
          <a:xfrm>
            <a:off x="390525" y="1143000"/>
            <a:ext cx="8404225" cy="822325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221" name="Google Shape;221;p5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2" name="Google Shape;222;p5"/>
          <p:cNvCxnSpPr/>
          <p:nvPr/>
        </p:nvCxnSpPr>
        <p:spPr>
          <a:xfrm flipH="1">
            <a:off x="4637800" y="2743775"/>
            <a:ext cx="394800" cy="1122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3" name="Google Shape;223;p5"/>
          <p:cNvCxnSpPr/>
          <p:nvPr/>
        </p:nvCxnSpPr>
        <p:spPr>
          <a:xfrm flipH="1">
            <a:off x="4023125" y="2957025"/>
            <a:ext cx="334200" cy="144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4" name="Google Shape;224;p5"/>
          <p:cNvSpPr txBox="1"/>
          <p:nvPr/>
        </p:nvSpPr>
        <p:spPr>
          <a:xfrm>
            <a:off x="1793875" y="4057650"/>
            <a:ext cx="5611800" cy="3582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Beachten Sie, wie sich die </a:t>
            </a:r>
            <a:r>
              <a:rPr lang="en-US" sz="1200" b="1">
                <a:solidFill>
                  <a:srgbClr val="B2B2B2"/>
                </a:solidFill>
              </a:rPr>
              <a:t>µ</a:t>
            </a:r>
            <a:r>
              <a:rPr lang="en-US" sz="1200" b="1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t>L/min </a:t>
            </a: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aufheben</a:t>
            </a: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sodass der Augeninnendruck in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mmHg</a:t>
            </a: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verbleibt</a:t>
            </a:r>
            <a:endParaRPr/>
          </a:p>
        </p:txBody>
      </p:sp>
      <p:sp>
        <p:nvSpPr>
          <p:cNvPr id="225" name="Google Shape;225;p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3" name="Google Shape;853;p50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54" name="Google Shape;854;p50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855" name="Google Shape;855;p5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 und Antwort</a:t>
            </a:r>
            <a:endParaRPr/>
          </a:p>
        </p:txBody>
      </p:sp>
      <p:sp>
        <p:nvSpPr>
          <p:cNvPr id="856" name="Google Shape;856;p5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5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858" name="Google Shape;858;p50"/>
          <p:cNvSpPr txBox="1"/>
          <p:nvPr/>
        </p:nvSpPr>
        <p:spPr>
          <a:xfrm>
            <a:off x="6172200" y="4460453"/>
            <a:ext cx="7713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endParaRPr/>
          </a:p>
        </p:txBody>
      </p:sp>
      <p:sp>
        <p:nvSpPr>
          <p:cNvPr id="859" name="Google Shape;859;p50"/>
          <p:cNvSpPr txBox="1"/>
          <p:nvPr/>
        </p:nvSpPr>
        <p:spPr>
          <a:xfrm>
            <a:off x="3048000" y="4953000"/>
            <a:ext cx="5955900" cy="11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rgbClr val="0000FF"/>
                </a:solidFill>
              </a:rPr>
              <a:t>Laut dem </a:t>
            </a:r>
            <a:r>
              <a:rPr lang="en-US" sz="1200" i="1" dirty="0" err="1">
                <a:solidFill>
                  <a:srgbClr val="0000FF"/>
                </a:solidFill>
              </a:rPr>
              <a:t>Glaukom-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38"/>
                  </a:ext>
                </a:extLst>
              </a:rPr>
              <a:t>Lehrbuch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entsprechen</a:t>
            </a:r>
            <a:r>
              <a:rPr lang="en-US" sz="1200" i="1" dirty="0">
                <a:solidFill>
                  <a:srgbClr val="0000FF"/>
                </a:solidFill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</a:rPr>
              <a:t>Konzentrationen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</a:rPr>
              <a:t>anorganischen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Ionen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weitgehend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denen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</a:t>
            </a:r>
            <a:r>
              <a:rPr lang="en-US" sz="1200" i="1" dirty="0">
                <a:solidFill>
                  <a:srgbClr val="0000FF"/>
                </a:solidFill>
              </a:rPr>
              <a:t> Plasma. Es </a:t>
            </a:r>
            <a:r>
              <a:rPr lang="en-US" sz="1200" i="1" dirty="0" err="1">
                <a:solidFill>
                  <a:srgbClr val="0000FF"/>
                </a:solidFill>
              </a:rPr>
              <a:t>gibt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jedoch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Ausnahme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39"/>
                  </a:ext>
                </a:extLst>
              </a:rPr>
              <a:t>–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 das?</a:t>
            </a:r>
            <a:endParaRPr lang="en-US" sz="1200" dirty="0"/>
          </a:p>
          <a:p>
            <a:pPr lvl="0"/>
            <a:r>
              <a:rPr lang="en-US" sz="1200" dirty="0">
                <a:solidFill>
                  <a:srgbClr val="0000FF"/>
                </a:solidFill>
              </a:rPr>
              <a:t>Ca</a:t>
            </a:r>
            <a:r>
              <a:rPr lang="en-US" sz="1200" baseline="30000" dirty="0">
                <a:solidFill>
                  <a:srgbClr val="0000FF"/>
                </a:solidFill>
              </a:rPr>
              <a:t>2+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</a:rPr>
              <a:t>Konzentration</a:t>
            </a:r>
            <a:r>
              <a:rPr lang="en-US" sz="1200" i="1" dirty="0">
                <a:solidFill>
                  <a:srgbClr val="0000FF"/>
                </a:solidFill>
              </a:rPr>
              <a:t> von </a:t>
            </a:r>
            <a:r>
              <a:rPr lang="en-US" sz="1200" dirty="0">
                <a:solidFill>
                  <a:srgbClr val="0000FF"/>
                </a:solidFill>
              </a:rPr>
              <a:t>[Ca</a:t>
            </a:r>
            <a:r>
              <a:rPr lang="en-US" sz="1200" baseline="30000" dirty="0">
                <a:solidFill>
                  <a:srgbClr val="0000FF"/>
                </a:solidFill>
              </a:rPr>
              <a:t>2+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im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Kammerwasser</a:t>
            </a:r>
            <a:r>
              <a:rPr lang="en-US" sz="1200" dirty="0">
                <a:solidFill>
                  <a:srgbClr val="0000FF"/>
                </a:solidFill>
              </a:rPr>
              <a:t>] </a:t>
            </a:r>
            <a:r>
              <a:rPr lang="en-US" sz="1200" i="1" dirty="0" err="1">
                <a:solidFill>
                  <a:srgbClr val="0000FF"/>
                </a:solidFill>
              </a:rPr>
              <a:t>deutlich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oder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geringer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als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[Ca</a:t>
            </a:r>
            <a:r>
              <a:rPr lang="en-US" sz="1200" baseline="30000" dirty="0">
                <a:solidFill>
                  <a:srgbClr val="0000FF"/>
                </a:solidFill>
              </a:rPr>
              <a:t>2+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im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40"/>
                  </a:ext>
                </a:extLst>
              </a:rPr>
              <a:t>Plasma</a:t>
            </a:r>
            <a:r>
              <a:rPr lang="en-US" sz="1200" dirty="0">
                <a:solidFill>
                  <a:srgbClr val="0000FF"/>
                </a:solidFill>
              </a:rPr>
              <a:t>]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200" dirty="0"/>
          </a:p>
        </p:txBody>
      </p:sp>
      <p:sp>
        <p:nvSpPr>
          <p:cNvPr id="860" name="Google Shape;860;p50"/>
          <p:cNvSpPr/>
          <p:nvPr/>
        </p:nvSpPr>
        <p:spPr>
          <a:xfrm>
            <a:off x="1881451" y="2030217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1" name="Google Shape;861;p50"/>
          <p:cNvCxnSpPr/>
          <p:nvPr/>
        </p:nvCxnSpPr>
        <p:spPr>
          <a:xfrm>
            <a:off x="5334000" y="4615119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62" name="Google Shape;862;p50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50"/>
          <p:cNvSpPr txBox="1"/>
          <p:nvPr/>
        </p:nvSpPr>
        <p:spPr>
          <a:xfrm>
            <a:off x="545095" y="4175405"/>
            <a:ext cx="8053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sind die beiden allgemeinen Klassen von Ionen in wässriger Lösung? (Hinweis: </a:t>
            </a:r>
            <a:r>
              <a:rPr lang="en-US" sz="1200" b="1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„Anionen und Kationen.“)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Anorganische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 organische</a:t>
            </a:r>
            <a:endParaRPr/>
          </a:p>
        </p:txBody>
      </p:sp>
      <p:sp>
        <p:nvSpPr>
          <p:cNvPr id="865" name="Google Shape;865;p50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="1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3" name="Google Shape;873;p51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74" name="Google Shape;874;p51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875" name="Google Shape;875;p5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876" name="Google Shape;876;p5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5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878" name="Google Shape;878;p51"/>
          <p:cNvSpPr txBox="1"/>
          <p:nvPr/>
        </p:nvSpPr>
        <p:spPr>
          <a:xfrm>
            <a:off x="6172200" y="4460453"/>
            <a:ext cx="7713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endParaRPr/>
          </a:p>
        </p:txBody>
      </p:sp>
      <p:sp>
        <p:nvSpPr>
          <p:cNvPr id="879" name="Google Shape;879;p51"/>
          <p:cNvSpPr txBox="1"/>
          <p:nvPr/>
        </p:nvSpPr>
        <p:spPr>
          <a:xfrm>
            <a:off x="3048000" y="4953000"/>
            <a:ext cx="595578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 Glaukom-Lehrbuch heißt es, dass die Konzentration der anorganischen Ionen mit einer Ausnahme alle derjenigen im Plasma „ähnlich“ ist – welche ist das?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[Ca im Kammerwasser</a:t>
            </a:r>
            <a:r>
              <a:rPr lang="en-US" sz="1200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]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deutlich höher oder niedriger als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[Ca im Plasma</a:t>
            </a:r>
            <a:r>
              <a:rPr lang="en-US" sz="1200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]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Geringer – sie beträgt etwa die Hälfte der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[Plasma-Ca-Konzentration</a:t>
            </a:r>
            <a:r>
              <a:rPr lang="en-US" sz="1200" i="1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]</a:t>
            </a:r>
            <a:endParaRPr/>
          </a:p>
        </p:txBody>
      </p:sp>
      <p:sp>
        <p:nvSpPr>
          <p:cNvPr id="880" name="Google Shape;880;p51"/>
          <p:cNvSpPr/>
          <p:nvPr/>
        </p:nvSpPr>
        <p:spPr>
          <a:xfrm>
            <a:off x="1954013" y="1923708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1" name="Google Shape;881;p51"/>
          <p:cNvCxnSpPr/>
          <p:nvPr/>
        </p:nvCxnSpPr>
        <p:spPr>
          <a:xfrm>
            <a:off x="5334000" y="4615119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82" name="Google Shape;882;p51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51"/>
          <p:cNvSpPr txBox="1"/>
          <p:nvPr/>
        </p:nvSpPr>
        <p:spPr>
          <a:xfrm>
            <a:off x="545095" y="4175405"/>
            <a:ext cx="8053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sind die beiden allgemeinen Klassen von Ionen in wässriger Lösung? (Hinweis: </a:t>
            </a:r>
            <a:r>
              <a:rPr lang="en-US" sz="1200" b="1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„Anionen und Kationen.“)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Anorganische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 organische</a:t>
            </a:r>
            <a:endParaRPr/>
          </a:p>
        </p:txBody>
      </p:sp>
      <p:sp>
        <p:nvSpPr>
          <p:cNvPr id="884" name="Google Shape;884;p51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="1" baseline="30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2" name="Google Shape;892;p52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93" name="Google Shape;893;p52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894" name="Google Shape;894;p5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895" name="Google Shape;895;p5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5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897" name="Google Shape;897;p52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  <p:sp>
        <p:nvSpPr>
          <p:cNvPr id="898" name="Google Shape;898;p52"/>
          <p:cNvSpPr txBox="1"/>
          <p:nvPr/>
        </p:nvSpPr>
        <p:spPr>
          <a:xfrm>
            <a:off x="6172200" y="4460453"/>
            <a:ext cx="80983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endParaRPr/>
          </a:p>
        </p:txBody>
      </p:sp>
      <p:sp>
        <p:nvSpPr>
          <p:cNvPr id="899" name="Google Shape;899;p52"/>
          <p:cNvSpPr txBox="1"/>
          <p:nvPr/>
        </p:nvSpPr>
        <p:spPr>
          <a:xfrm>
            <a:off x="3252844" y="4791421"/>
            <a:ext cx="57288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3"/>
                  </a:ext>
                </a:extLst>
              </a:rPr>
              <a:t>BCSC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ist das Vorhandensein von Laktat i</a:t>
            </a:r>
            <a:r>
              <a:rPr lang="en-US" sz="1200" i="1">
                <a:solidFill>
                  <a:schemeClr val="dk1"/>
                </a:solidFill>
              </a:rPr>
              <a:t>m Kammerwasser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erster Linie auf welche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4"/>
                  </a:ext>
                </a:extLst>
              </a:rPr>
              <a:t>physiologische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Tatsache zurückzuführen?</a:t>
            </a:r>
            <a:endParaRPr/>
          </a:p>
        </p:txBody>
      </p:sp>
      <p:sp>
        <p:nvSpPr>
          <p:cNvPr id="900" name="Google Shape;900;p52"/>
          <p:cNvSpPr/>
          <p:nvPr/>
        </p:nvSpPr>
        <p:spPr>
          <a:xfrm>
            <a:off x="1925250" y="1923708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01" name="Google Shape;901;p52"/>
          <p:cNvCxnSpPr/>
          <p:nvPr/>
        </p:nvCxnSpPr>
        <p:spPr>
          <a:xfrm>
            <a:off x="2921491" y="4608493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902" name="Google Shape;902;p52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52"/>
          <p:cNvSpPr txBox="1"/>
          <p:nvPr/>
        </p:nvSpPr>
        <p:spPr>
          <a:xfrm>
            <a:off x="545095" y="4175405"/>
            <a:ext cx="8053808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allgemeinen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(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Hinweis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.“)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Anorganische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organische</a:t>
            </a:r>
            <a:endParaRPr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1" name="Google Shape;911;p53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912" name="Google Shape;912;p53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913" name="Google Shape;913;p53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 und Antwort</a:t>
            </a:r>
            <a:endParaRPr/>
          </a:p>
        </p:txBody>
      </p:sp>
      <p:sp>
        <p:nvSpPr>
          <p:cNvPr id="914" name="Google Shape;914;p5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5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916" name="Google Shape;916;p53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  <p:sp>
        <p:nvSpPr>
          <p:cNvPr id="917" name="Google Shape;917;p53"/>
          <p:cNvSpPr txBox="1"/>
          <p:nvPr/>
        </p:nvSpPr>
        <p:spPr>
          <a:xfrm>
            <a:off x="6172200" y="4460453"/>
            <a:ext cx="80983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endParaRPr/>
          </a:p>
        </p:txBody>
      </p:sp>
      <p:sp>
        <p:nvSpPr>
          <p:cNvPr id="918" name="Google Shape;918;p53"/>
          <p:cNvSpPr txBox="1"/>
          <p:nvPr/>
        </p:nvSpPr>
        <p:spPr>
          <a:xfrm>
            <a:off x="3252844" y="4791421"/>
            <a:ext cx="57288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 BCSC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Vorhandensein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erster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Linie auf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physiologische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Tatsache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zurückzuführen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</a:rPr>
              <a:t>Auf die </a:t>
            </a:r>
            <a:r>
              <a:rPr lang="en-US" sz="1200" dirty="0" err="1">
                <a:solidFill>
                  <a:schemeClr val="dk1"/>
                </a:solidFill>
              </a:rPr>
              <a:t>Tatsache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dass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Stoffwechsel</a:t>
            </a:r>
            <a:r>
              <a:rPr lang="en-US" sz="1200" dirty="0">
                <a:solidFill>
                  <a:schemeClr val="dk1"/>
                </a:solidFill>
              </a:rPr>
              <a:t> der Linse </a:t>
            </a:r>
            <a:r>
              <a:rPr lang="en-US" sz="1200" dirty="0" err="1">
                <a:solidFill>
                  <a:schemeClr val="dk1"/>
                </a:solidFill>
              </a:rPr>
              <a:t>nahezu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</a:t>
            </a:r>
            <a:r>
              <a:rPr lang="en-US" sz="1200" dirty="0">
                <a:solidFill>
                  <a:schemeClr val="dk1"/>
                </a:solidFill>
              </a:rPr>
              <a:t> 100 % auf </a:t>
            </a:r>
            <a:r>
              <a:rPr lang="en-US" sz="1200" dirty="0" err="1">
                <a:solidFill>
                  <a:schemeClr val="dk1"/>
                </a:solidFill>
              </a:rPr>
              <a:t>anaerober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Glykolyse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beruht</a:t>
            </a:r>
            <a:r>
              <a:rPr lang="en-US" sz="1200" dirty="0">
                <a:solidFill>
                  <a:schemeClr val="dk1"/>
                </a:solidFill>
              </a:rPr>
              <a:t> (</a:t>
            </a:r>
            <a:r>
              <a:rPr lang="en-US" sz="1200" dirty="0" err="1">
                <a:solidFill>
                  <a:schemeClr val="dk1"/>
                </a:solidFill>
              </a:rPr>
              <a:t>zur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5"/>
                  </a:ext>
                </a:extLst>
              </a:rPr>
              <a:t>Erinnerung</a:t>
            </a:r>
            <a:r>
              <a:rPr lang="en-US" sz="1200" dirty="0">
                <a:solidFill>
                  <a:schemeClr val="dk1"/>
                </a:solidFill>
              </a:rPr>
              <a:t>: </a:t>
            </a:r>
            <a:r>
              <a:rPr lang="en-US" sz="1200" dirty="0" err="1">
                <a:solidFill>
                  <a:schemeClr val="dk1"/>
                </a:solidFill>
              </a:rPr>
              <a:t>Laktat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das </a:t>
            </a:r>
            <a:r>
              <a:rPr lang="en-US" sz="1200" dirty="0" err="1">
                <a:solidFill>
                  <a:schemeClr val="dk1"/>
                </a:solidFill>
              </a:rPr>
              <a:t>Endprodukt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anaeroben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Glykolyse</a:t>
            </a:r>
            <a:r>
              <a:rPr lang="en-US" sz="1200" dirty="0">
                <a:solidFill>
                  <a:schemeClr val="dk1"/>
                </a:solidFill>
              </a:rPr>
              <a:t>).</a:t>
            </a:r>
            <a:endParaRPr sz="1400" baseline="30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53"/>
          <p:cNvSpPr/>
          <p:nvPr/>
        </p:nvSpPr>
        <p:spPr>
          <a:xfrm>
            <a:off x="1985838" y="1934470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20" name="Google Shape;920;p53"/>
          <p:cNvCxnSpPr/>
          <p:nvPr/>
        </p:nvCxnSpPr>
        <p:spPr>
          <a:xfrm>
            <a:off x="2921491" y="4608493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921" name="Google Shape;921;p53"/>
          <p:cNvSpPr/>
          <p:nvPr/>
        </p:nvSpPr>
        <p:spPr>
          <a:xfrm>
            <a:off x="8280889" y="5177712"/>
            <a:ext cx="747994" cy="159729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2" name="Google Shape;922;p53"/>
          <p:cNvSpPr/>
          <p:nvPr/>
        </p:nvSpPr>
        <p:spPr>
          <a:xfrm>
            <a:off x="8254036" y="5349040"/>
            <a:ext cx="689733" cy="414772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3" name="Google Shape;923;p53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53"/>
          <p:cNvSpPr/>
          <p:nvPr/>
        </p:nvSpPr>
        <p:spPr>
          <a:xfrm>
            <a:off x="5217733" y="5172421"/>
            <a:ext cx="841543" cy="19433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5" name="Google Shape;925;p53"/>
          <p:cNvSpPr txBox="1"/>
          <p:nvPr/>
        </p:nvSpPr>
        <p:spPr>
          <a:xfrm>
            <a:off x="545095" y="4175405"/>
            <a:ext cx="8053808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allgemeinen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(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Hinweis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.“)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Anorganische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organische</a:t>
            </a:r>
            <a:endParaRPr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3" name="Google Shape;933;p54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934" name="Google Shape;934;p54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935" name="Google Shape;935;p54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936" name="Google Shape;936;p5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5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938" name="Google Shape;938;p54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  <p:sp>
        <p:nvSpPr>
          <p:cNvPr id="939" name="Google Shape;939;p54"/>
          <p:cNvSpPr txBox="1"/>
          <p:nvPr/>
        </p:nvSpPr>
        <p:spPr>
          <a:xfrm>
            <a:off x="6172200" y="4460453"/>
            <a:ext cx="80983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endParaRPr/>
          </a:p>
        </p:txBody>
      </p:sp>
      <p:sp>
        <p:nvSpPr>
          <p:cNvPr id="940" name="Google Shape;940;p54"/>
          <p:cNvSpPr txBox="1"/>
          <p:nvPr/>
        </p:nvSpPr>
        <p:spPr>
          <a:xfrm>
            <a:off x="3252844" y="4791421"/>
            <a:ext cx="5728938" cy="1133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 BCSC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Vorhandensein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erster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Linie auf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physiologische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Tatsache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zurückzuführen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r>
              <a:rPr lang="en-US" sz="1200" dirty="0">
                <a:solidFill>
                  <a:schemeClr val="dk1"/>
                </a:solidFill>
              </a:rPr>
              <a:t>Auf die </a:t>
            </a:r>
            <a:r>
              <a:rPr lang="en-US" sz="1200" dirty="0" err="1">
                <a:solidFill>
                  <a:schemeClr val="dk1"/>
                </a:solidFill>
              </a:rPr>
              <a:t>Tatsache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dass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Stoffwechsel</a:t>
            </a:r>
            <a:r>
              <a:rPr lang="en-US" sz="1200" dirty="0">
                <a:solidFill>
                  <a:schemeClr val="dk1"/>
                </a:solidFill>
              </a:rPr>
              <a:t> der Linse </a:t>
            </a:r>
            <a:r>
              <a:rPr lang="en-US" sz="1200" dirty="0" err="1">
                <a:solidFill>
                  <a:schemeClr val="dk1"/>
                </a:solidFill>
              </a:rPr>
              <a:t>nahezu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</a:t>
            </a:r>
            <a:r>
              <a:rPr lang="en-US" sz="1200" dirty="0">
                <a:solidFill>
                  <a:schemeClr val="dk1"/>
                </a:solidFill>
              </a:rPr>
              <a:t> 100 % auf </a:t>
            </a:r>
            <a:r>
              <a:rPr lang="en-US" sz="1200" dirty="0" err="1">
                <a:solidFill>
                  <a:schemeClr val="dk1"/>
                </a:solidFill>
              </a:rPr>
              <a:t>anaerober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Glykolyse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beruht</a:t>
            </a:r>
            <a:r>
              <a:rPr lang="en-US" sz="1200" dirty="0">
                <a:solidFill>
                  <a:schemeClr val="dk1"/>
                </a:solidFill>
              </a:rPr>
              <a:t> (</a:t>
            </a:r>
            <a:r>
              <a:rPr lang="en-US" sz="1200" dirty="0" err="1">
                <a:solidFill>
                  <a:schemeClr val="dk1"/>
                </a:solidFill>
              </a:rPr>
              <a:t>zur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45"/>
                  </a:ext>
                </a:extLst>
              </a:rPr>
              <a:t>Erinnerung</a:t>
            </a:r>
            <a:r>
              <a:rPr lang="en-US" sz="1200" dirty="0">
                <a:solidFill>
                  <a:schemeClr val="dk1"/>
                </a:solidFill>
              </a:rPr>
              <a:t>: </a:t>
            </a:r>
            <a:r>
              <a:rPr lang="en-US" sz="1200" dirty="0" err="1">
                <a:solidFill>
                  <a:schemeClr val="dk1"/>
                </a:solidFill>
              </a:rPr>
              <a:t>Laktat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das </a:t>
            </a:r>
            <a:r>
              <a:rPr lang="en-US" sz="1200" dirty="0" err="1">
                <a:solidFill>
                  <a:schemeClr val="dk1"/>
                </a:solidFill>
              </a:rPr>
              <a:t>Endprodukt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anaeroben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Glykolyse</a:t>
            </a:r>
            <a:r>
              <a:rPr lang="en-US" sz="1200" dirty="0">
                <a:solidFill>
                  <a:schemeClr val="dk1"/>
                </a:solidFill>
              </a:rPr>
              <a:t>).</a:t>
            </a:r>
            <a:endParaRPr lang="en-US" baseline="300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0" baseline="30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54"/>
          <p:cNvSpPr/>
          <p:nvPr/>
        </p:nvSpPr>
        <p:spPr>
          <a:xfrm>
            <a:off x="1985838" y="1923708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2" name="Google Shape;942;p54"/>
          <p:cNvCxnSpPr/>
          <p:nvPr/>
        </p:nvCxnSpPr>
        <p:spPr>
          <a:xfrm>
            <a:off x="2921491" y="4608493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943" name="Google Shape;943;p54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4"/>
          <p:cNvSpPr txBox="1"/>
          <p:nvPr/>
        </p:nvSpPr>
        <p:spPr>
          <a:xfrm>
            <a:off x="545095" y="4175405"/>
            <a:ext cx="8053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sind die beiden allgemeinen Klassen von Ionen im Kammerwasser? (Hinweis: </a:t>
            </a:r>
            <a:r>
              <a:rPr lang="en-US" sz="1200" b="1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„Anionen und Kationen.“)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Anorganische und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organische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2" name="Google Shape;952;p55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953" name="Google Shape;953;p55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954" name="Google Shape;954;p55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955" name="Google Shape;955;p5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5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957" name="Google Shape;957;p55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  <p:sp>
        <p:nvSpPr>
          <p:cNvPr id="958" name="Google Shape;958;p55"/>
          <p:cNvSpPr txBox="1"/>
          <p:nvPr/>
        </p:nvSpPr>
        <p:spPr>
          <a:xfrm>
            <a:off x="6172200" y="4460453"/>
            <a:ext cx="80983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endParaRPr/>
          </a:p>
        </p:txBody>
      </p:sp>
      <p:sp>
        <p:nvSpPr>
          <p:cNvPr id="959" name="Google Shape;959;p55"/>
          <p:cNvSpPr txBox="1"/>
          <p:nvPr/>
        </p:nvSpPr>
        <p:spPr>
          <a:xfrm>
            <a:off x="3252844" y="4791421"/>
            <a:ext cx="5728938" cy="150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Laut BCSC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das </a:t>
            </a:r>
            <a:r>
              <a:rPr lang="en-US" sz="1200" i="1" dirty="0" err="1">
                <a:solidFill>
                  <a:schemeClr val="dk1"/>
                </a:solidFill>
              </a:rPr>
              <a:t>Vorhandensein</a:t>
            </a:r>
            <a:r>
              <a:rPr lang="en-US" sz="1200" i="1" dirty="0">
                <a:solidFill>
                  <a:schemeClr val="dk1"/>
                </a:solidFill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</a:rPr>
              <a:t>Laktat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Kammerwasser</a:t>
            </a:r>
            <a:r>
              <a:rPr lang="en-US" sz="1200" i="1" dirty="0">
                <a:solidFill>
                  <a:schemeClr val="dk1"/>
                </a:solidFill>
              </a:rPr>
              <a:t> in </a:t>
            </a:r>
            <a:r>
              <a:rPr lang="en-US" sz="1200" i="1" dirty="0" err="1">
                <a:solidFill>
                  <a:schemeClr val="dk1"/>
                </a:solidFill>
              </a:rPr>
              <a:t>erster</a:t>
            </a:r>
            <a:r>
              <a:rPr lang="en-US" sz="1200" i="1" dirty="0">
                <a:solidFill>
                  <a:schemeClr val="dk1"/>
                </a:solidFill>
              </a:rPr>
              <a:t> Linie auf </a:t>
            </a:r>
            <a:r>
              <a:rPr lang="en-US" sz="1200" i="1" dirty="0" err="1">
                <a:solidFill>
                  <a:schemeClr val="dk1"/>
                </a:solidFill>
              </a:rPr>
              <a:t>welche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physiologische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Tatsache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zurückzuführen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r>
              <a:rPr lang="en-US" sz="1200" dirty="0">
                <a:solidFill>
                  <a:schemeClr val="dk1"/>
                </a:solidFill>
              </a:rPr>
              <a:t>Auf die </a:t>
            </a:r>
            <a:r>
              <a:rPr lang="en-US" sz="1200" dirty="0" err="1">
                <a:solidFill>
                  <a:schemeClr val="dk1"/>
                </a:solidFill>
              </a:rPr>
              <a:t>Tatsache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dass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Stoffwechsel</a:t>
            </a:r>
            <a:r>
              <a:rPr lang="en-US" sz="1200" dirty="0">
                <a:solidFill>
                  <a:schemeClr val="dk1"/>
                </a:solidFill>
              </a:rPr>
              <a:t> der Linse </a:t>
            </a:r>
            <a:r>
              <a:rPr lang="en-US" sz="1200" dirty="0" err="1">
                <a:solidFill>
                  <a:schemeClr val="dk1"/>
                </a:solidFill>
              </a:rPr>
              <a:t>nahezu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</a:t>
            </a:r>
            <a:r>
              <a:rPr lang="en-US" sz="1200" dirty="0">
                <a:solidFill>
                  <a:schemeClr val="dk1"/>
                </a:solidFill>
              </a:rPr>
              <a:t> 100 % auf </a:t>
            </a:r>
            <a:r>
              <a:rPr lang="en-US" sz="1200" dirty="0" err="1">
                <a:solidFill>
                  <a:schemeClr val="dk1"/>
                </a:solidFill>
              </a:rPr>
              <a:t>anaerober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Glykolyse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beruht</a:t>
            </a:r>
            <a:r>
              <a:rPr lang="en-US" sz="1200" dirty="0">
                <a:solidFill>
                  <a:schemeClr val="dk1"/>
                </a:solidFill>
              </a:rPr>
              <a:t> (</a:t>
            </a:r>
            <a:r>
              <a:rPr lang="en-US" sz="1200" dirty="0" err="1">
                <a:solidFill>
                  <a:schemeClr val="dk1"/>
                </a:solidFill>
              </a:rPr>
              <a:t>zur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45"/>
                  </a:ext>
                </a:extLst>
              </a:rPr>
              <a:t>Erinnerung</a:t>
            </a:r>
            <a:r>
              <a:rPr lang="en-US" sz="1200" dirty="0">
                <a:solidFill>
                  <a:schemeClr val="dk1"/>
                </a:solidFill>
              </a:rPr>
              <a:t>: </a:t>
            </a:r>
            <a:r>
              <a:rPr lang="en-US" sz="1200" dirty="0" err="1">
                <a:solidFill>
                  <a:schemeClr val="dk1"/>
                </a:solidFill>
              </a:rPr>
              <a:t>Laktat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das </a:t>
            </a:r>
            <a:r>
              <a:rPr lang="en-US" sz="1200" dirty="0" err="1">
                <a:solidFill>
                  <a:schemeClr val="dk1"/>
                </a:solidFill>
              </a:rPr>
              <a:t>Endprodukt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anaeroben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Glykolyse</a:t>
            </a:r>
            <a:r>
              <a:rPr lang="en-US" sz="1200" dirty="0">
                <a:solidFill>
                  <a:schemeClr val="dk1"/>
                </a:solidFill>
              </a:rPr>
              <a:t>).</a:t>
            </a:r>
            <a:endParaRPr lang="en-US" sz="1200" baseline="300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2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Plasma]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200" dirty="0"/>
          </a:p>
        </p:txBody>
      </p:sp>
      <p:sp>
        <p:nvSpPr>
          <p:cNvPr id="960" name="Google Shape;960;p55"/>
          <p:cNvSpPr/>
          <p:nvPr/>
        </p:nvSpPr>
        <p:spPr>
          <a:xfrm>
            <a:off x="1925250" y="1923708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61" name="Google Shape;961;p55"/>
          <p:cNvCxnSpPr/>
          <p:nvPr/>
        </p:nvCxnSpPr>
        <p:spPr>
          <a:xfrm>
            <a:off x="2921491" y="4608493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962" name="Google Shape;962;p55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55"/>
          <p:cNvSpPr txBox="1"/>
          <p:nvPr/>
        </p:nvSpPr>
        <p:spPr>
          <a:xfrm>
            <a:off x="545095" y="4175405"/>
            <a:ext cx="8053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sind die beiden allgemeinen Klassen von Ionen im Kammerwasser? (Hinweis: </a:t>
            </a:r>
            <a:r>
              <a:rPr lang="en-US" sz="1200" b="1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„Anionen und Kationen.“)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Anorganische und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organische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1" name="Google Shape;971;p56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972" name="Google Shape;972;p56"/>
          <p:cNvSpPr txBox="1">
            <a:spLocks noGrp="1"/>
          </p:cNvSpPr>
          <p:nvPr>
            <p:ph type="body" idx="1"/>
          </p:nvPr>
        </p:nvSpPr>
        <p:spPr>
          <a:xfrm>
            <a:off x="457200" y="1154017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973" name="Google Shape;973;p5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 und Antwort</a:t>
            </a:r>
            <a:endParaRPr/>
          </a:p>
        </p:txBody>
      </p:sp>
      <p:sp>
        <p:nvSpPr>
          <p:cNvPr id="974" name="Google Shape;974;p5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5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976" name="Google Shape;976;p56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  <p:sp>
        <p:nvSpPr>
          <p:cNvPr id="977" name="Google Shape;977;p56"/>
          <p:cNvSpPr txBox="1"/>
          <p:nvPr/>
        </p:nvSpPr>
        <p:spPr>
          <a:xfrm>
            <a:off x="6172200" y="4460453"/>
            <a:ext cx="80983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endParaRPr/>
          </a:p>
        </p:txBody>
      </p:sp>
      <p:sp>
        <p:nvSpPr>
          <p:cNvPr id="978" name="Google Shape;978;p56"/>
          <p:cNvSpPr txBox="1"/>
          <p:nvPr/>
        </p:nvSpPr>
        <p:spPr>
          <a:xfrm>
            <a:off x="3252844" y="4791421"/>
            <a:ext cx="5728800" cy="17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Laut BCSC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das </a:t>
            </a:r>
            <a:r>
              <a:rPr lang="en-US" sz="1200" i="1" dirty="0" err="1">
                <a:solidFill>
                  <a:schemeClr val="dk1"/>
                </a:solidFill>
              </a:rPr>
              <a:t>Vorhandensein</a:t>
            </a:r>
            <a:r>
              <a:rPr lang="en-US" sz="1200" i="1" dirty="0">
                <a:solidFill>
                  <a:schemeClr val="dk1"/>
                </a:solidFill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</a:rPr>
              <a:t>Laktat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Kammerwasser</a:t>
            </a:r>
            <a:r>
              <a:rPr lang="en-US" sz="1200" i="1" dirty="0">
                <a:solidFill>
                  <a:schemeClr val="dk1"/>
                </a:solidFill>
              </a:rPr>
              <a:t> in </a:t>
            </a:r>
            <a:r>
              <a:rPr lang="en-US" sz="1200" i="1" dirty="0" err="1">
                <a:solidFill>
                  <a:schemeClr val="dk1"/>
                </a:solidFill>
              </a:rPr>
              <a:t>erster</a:t>
            </a:r>
            <a:r>
              <a:rPr lang="en-US" sz="1200" i="1" dirty="0">
                <a:solidFill>
                  <a:schemeClr val="dk1"/>
                </a:solidFill>
              </a:rPr>
              <a:t> Linie auf </a:t>
            </a:r>
            <a:r>
              <a:rPr lang="en-US" sz="1200" i="1" dirty="0" err="1">
                <a:solidFill>
                  <a:schemeClr val="dk1"/>
                </a:solidFill>
              </a:rPr>
              <a:t>welche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physiologische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Tatsache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zurückzuführen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r>
              <a:rPr lang="en-US" sz="1200" dirty="0">
                <a:solidFill>
                  <a:schemeClr val="dk1"/>
                </a:solidFill>
              </a:rPr>
              <a:t>Auf die </a:t>
            </a:r>
            <a:r>
              <a:rPr lang="en-US" sz="1200" dirty="0" err="1">
                <a:solidFill>
                  <a:schemeClr val="dk1"/>
                </a:solidFill>
              </a:rPr>
              <a:t>Tatsache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dass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Stoffwechsel</a:t>
            </a:r>
            <a:r>
              <a:rPr lang="en-US" sz="1200" dirty="0">
                <a:solidFill>
                  <a:schemeClr val="dk1"/>
                </a:solidFill>
              </a:rPr>
              <a:t> der Linse </a:t>
            </a:r>
            <a:r>
              <a:rPr lang="en-US" sz="1200" dirty="0" err="1">
                <a:solidFill>
                  <a:schemeClr val="dk1"/>
                </a:solidFill>
              </a:rPr>
              <a:t>nahezu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</a:t>
            </a:r>
            <a:r>
              <a:rPr lang="en-US" sz="1200" dirty="0">
                <a:solidFill>
                  <a:schemeClr val="dk1"/>
                </a:solidFill>
              </a:rPr>
              <a:t> 100 % auf </a:t>
            </a:r>
            <a:r>
              <a:rPr lang="en-US" sz="1200" dirty="0" err="1">
                <a:solidFill>
                  <a:schemeClr val="dk1"/>
                </a:solidFill>
              </a:rPr>
              <a:t>anaerober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Glykolyse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beruht</a:t>
            </a:r>
            <a:r>
              <a:rPr lang="en-US" sz="1200" dirty="0">
                <a:solidFill>
                  <a:schemeClr val="dk1"/>
                </a:solidFill>
              </a:rPr>
              <a:t> (</a:t>
            </a:r>
            <a:r>
              <a:rPr lang="en-US" sz="1200" dirty="0" err="1">
                <a:solidFill>
                  <a:schemeClr val="dk1"/>
                </a:solidFill>
              </a:rPr>
              <a:t>zur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45"/>
                  </a:ext>
                </a:extLst>
              </a:rPr>
              <a:t>Erinnerung</a:t>
            </a:r>
            <a:r>
              <a:rPr lang="en-US" sz="1200" dirty="0">
                <a:solidFill>
                  <a:schemeClr val="dk1"/>
                </a:solidFill>
              </a:rPr>
              <a:t>: </a:t>
            </a:r>
            <a:r>
              <a:rPr lang="en-US" sz="1200" dirty="0" err="1">
                <a:solidFill>
                  <a:schemeClr val="dk1"/>
                </a:solidFill>
              </a:rPr>
              <a:t>Laktat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das </a:t>
            </a:r>
            <a:r>
              <a:rPr lang="en-US" sz="1200" dirty="0" err="1">
                <a:solidFill>
                  <a:schemeClr val="dk1"/>
                </a:solidFill>
              </a:rPr>
              <a:t>Endprodukt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anaeroben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Glykolyse</a:t>
            </a:r>
            <a:r>
              <a:rPr lang="en-US" sz="1200" dirty="0">
                <a:solidFill>
                  <a:schemeClr val="dk1"/>
                </a:solidFill>
              </a:rPr>
              <a:t>).</a:t>
            </a:r>
            <a:endParaRPr lang="en-US" sz="1200" baseline="30000" dirty="0">
              <a:solidFill>
                <a:schemeClr val="dk1"/>
              </a:solidFill>
            </a:endParaRPr>
          </a:p>
          <a:p>
            <a:pPr lvl="0"/>
            <a:endParaRPr lang="en-US" sz="1200" i="1" dirty="0">
              <a:solidFill>
                <a:schemeClr val="dk1"/>
              </a:solidFill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In </a:t>
            </a:r>
            <a:r>
              <a:rPr lang="en-US" sz="1200" i="1" dirty="0" err="1">
                <a:solidFill>
                  <a:schemeClr val="dk1"/>
                </a:solidFill>
              </a:rPr>
              <a:t>welchem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Zusammenhang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steht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dirty="0">
                <a:solidFill>
                  <a:schemeClr val="dk1"/>
                </a:solidFill>
              </a:rPr>
              <a:t>[</a:t>
            </a:r>
            <a:r>
              <a:rPr lang="en-US" sz="1200" dirty="0" err="1">
                <a:solidFill>
                  <a:schemeClr val="dk1"/>
                </a:solidFill>
              </a:rPr>
              <a:t>Laktat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Kammerwasser</a:t>
            </a:r>
            <a:r>
              <a:rPr lang="en-US" sz="1200" dirty="0">
                <a:solidFill>
                  <a:schemeClr val="dk1"/>
                </a:solidFill>
              </a:rPr>
              <a:t>] </a:t>
            </a:r>
            <a:r>
              <a:rPr lang="en-US" sz="1200" i="1" dirty="0" err="1">
                <a:solidFill>
                  <a:schemeClr val="dk1"/>
                </a:solidFill>
              </a:rPr>
              <a:t>mit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dirty="0">
                <a:solidFill>
                  <a:schemeClr val="dk1"/>
                </a:solidFill>
              </a:rPr>
              <a:t>[</a:t>
            </a:r>
            <a:r>
              <a:rPr lang="en-US" sz="1200" dirty="0" err="1">
                <a:solidFill>
                  <a:schemeClr val="dk1"/>
                </a:solidFill>
              </a:rPr>
              <a:t>Laktat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im</a:t>
            </a:r>
            <a:r>
              <a:rPr lang="en-US" sz="1200" dirty="0">
                <a:solidFill>
                  <a:schemeClr val="dk1"/>
                </a:solidFill>
              </a:rPr>
              <a:t> Plasma]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</a:rPr>
              <a:t>Die von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immer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höher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8"/>
                  </a:ext>
                </a:extLst>
              </a:rPr>
              <a:t>von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Plasma]</a:t>
            </a:r>
            <a:endParaRPr dirty="0"/>
          </a:p>
        </p:txBody>
      </p:sp>
      <p:sp>
        <p:nvSpPr>
          <p:cNvPr id="979" name="Google Shape;979;p56"/>
          <p:cNvSpPr/>
          <p:nvPr/>
        </p:nvSpPr>
        <p:spPr>
          <a:xfrm>
            <a:off x="2022868" y="1989821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0" name="Google Shape;980;p56"/>
          <p:cNvCxnSpPr/>
          <p:nvPr/>
        </p:nvCxnSpPr>
        <p:spPr>
          <a:xfrm>
            <a:off x="2921491" y="4608493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981" name="Google Shape;981;p56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56"/>
          <p:cNvSpPr txBox="1"/>
          <p:nvPr/>
        </p:nvSpPr>
        <p:spPr>
          <a:xfrm>
            <a:off x="545095" y="4175405"/>
            <a:ext cx="8053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sind die beiden allgemeinen Klassen von Ionen im Kammerwasser? (Hinweis: </a:t>
            </a:r>
            <a:r>
              <a:rPr lang="en-US" sz="1200" b="1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„Anionen und Kationen.“)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Anorganische und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organische</a:t>
            </a:r>
            <a:endParaRPr/>
          </a:p>
        </p:txBody>
      </p:sp>
      <p:sp>
        <p:nvSpPr>
          <p:cNvPr id="983" name="Google Shape;983;p56"/>
          <p:cNvSpPr/>
          <p:nvPr/>
        </p:nvSpPr>
        <p:spPr>
          <a:xfrm>
            <a:off x="5871990" y="6148572"/>
            <a:ext cx="936434" cy="58719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lnSpc>
                <a:spcPct val="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manchm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9"/>
                  </a:ext>
                </a:extLst>
              </a:rPr>
              <a:t>al</a:t>
            </a:r>
            <a:endParaRPr dirty="0"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0"/>
                </a:ext>
              </a:extLst>
            </a:endParaRPr>
          </a:p>
          <a:p>
            <a:pPr marL="0" marR="0" lvl="0" indent="0" algn="ctr" rtl="0">
              <a:lnSpc>
                <a:spcPct val="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1"/>
                  </a:ext>
                </a:extLst>
              </a:rPr>
              <a:t>in der Regel</a:t>
            </a:r>
            <a:endParaRPr dirty="0"/>
          </a:p>
          <a:p>
            <a:pPr marL="0" marR="0" lvl="0" indent="0" algn="ctr" rtl="0">
              <a:lnSpc>
                <a:spcPct val="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immer</a:t>
            </a:r>
            <a:endParaRPr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1" name="Google Shape;991;p57"/>
          <p:cNvCxnSpPr/>
          <p:nvPr/>
        </p:nvCxnSpPr>
        <p:spPr>
          <a:xfrm>
            <a:off x="2921491" y="4608493"/>
            <a:ext cx="325070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992" name="Google Shape;992;p57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Ionen</a:t>
            </a:r>
            <a:endParaRPr dirty="0"/>
          </a:p>
        </p:txBody>
      </p:sp>
      <p:sp>
        <p:nvSpPr>
          <p:cNvPr id="993" name="Google Shape;993;p57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994" name="Google Shape;994;p5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5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996" name="Google Shape;996;p57"/>
          <p:cNvSpPr txBox="1"/>
          <p:nvPr/>
        </p:nvSpPr>
        <p:spPr>
          <a:xfrm>
            <a:off x="2445270" y="4456093"/>
            <a:ext cx="58060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Mg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r>
              <a:rPr lang="en-US" sz="1200" baseline="300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endParaRPr/>
          </a:p>
        </p:txBody>
      </p:sp>
      <p:sp>
        <p:nvSpPr>
          <p:cNvPr id="997" name="Google Shape;997;p57"/>
          <p:cNvSpPr txBox="1"/>
          <p:nvPr/>
        </p:nvSpPr>
        <p:spPr>
          <a:xfrm>
            <a:off x="6172200" y="4460453"/>
            <a:ext cx="80983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Laktat</a:t>
            </a:r>
            <a:endParaRPr/>
          </a:p>
        </p:txBody>
      </p:sp>
      <p:sp>
        <p:nvSpPr>
          <p:cNvPr id="998" name="Google Shape;998;p57"/>
          <p:cNvSpPr txBox="1"/>
          <p:nvPr/>
        </p:nvSpPr>
        <p:spPr>
          <a:xfrm>
            <a:off x="3252844" y="4791421"/>
            <a:ext cx="5728938" cy="1872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Laut BCSC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das </a:t>
            </a:r>
            <a:r>
              <a:rPr lang="en-US" sz="1200" i="1" dirty="0" err="1">
                <a:solidFill>
                  <a:schemeClr val="dk1"/>
                </a:solidFill>
              </a:rPr>
              <a:t>Vorhandensein</a:t>
            </a:r>
            <a:r>
              <a:rPr lang="en-US" sz="1200" i="1" dirty="0">
                <a:solidFill>
                  <a:schemeClr val="dk1"/>
                </a:solidFill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</a:rPr>
              <a:t>Laktat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Kammerwasser</a:t>
            </a:r>
            <a:r>
              <a:rPr lang="en-US" sz="1200" i="1" dirty="0">
                <a:solidFill>
                  <a:schemeClr val="dk1"/>
                </a:solidFill>
              </a:rPr>
              <a:t> in </a:t>
            </a:r>
            <a:r>
              <a:rPr lang="en-US" sz="1200" i="1" dirty="0" err="1">
                <a:solidFill>
                  <a:schemeClr val="dk1"/>
                </a:solidFill>
              </a:rPr>
              <a:t>erster</a:t>
            </a:r>
            <a:r>
              <a:rPr lang="en-US" sz="1200" i="1" dirty="0">
                <a:solidFill>
                  <a:schemeClr val="dk1"/>
                </a:solidFill>
              </a:rPr>
              <a:t> Linie auf </a:t>
            </a:r>
            <a:r>
              <a:rPr lang="en-US" sz="1200" i="1" dirty="0" err="1">
                <a:solidFill>
                  <a:schemeClr val="dk1"/>
                </a:solidFill>
              </a:rPr>
              <a:t>welche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physiologische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Tatsache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zurückzuführen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r>
              <a:rPr lang="en-US" sz="1200" dirty="0">
                <a:solidFill>
                  <a:schemeClr val="dk1"/>
                </a:solidFill>
              </a:rPr>
              <a:t>Auf die </a:t>
            </a:r>
            <a:r>
              <a:rPr lang="en-US" sz="1200" dirty="0" err="1">
                <a:solidFill>
                  <a:schemeClr val="dk1"/>
                </a:solidFill>
              </a:rPr>
              <a:t>Tatsache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dass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Stoffwechsel</a:t>
            </a:r>
            <a:r>
              <a:rPr lang="en-US" sz="1200" dirty="0">
                <a:solidFill>
                  <a:schemeClr val="dk1"/>
                </a:solidFill>
              </a:rPr>
              <a:t> der Linse </a:t>
            </a:r>
            <a:r>
              <a:rPr lang="en-US" sz="1200" dirty="0" err="1">
                <a:solidFill>
                  <a:schemeClr val="dk1"/>
                </a:solidFill>
              </a:rPr>
              <a:t>nahezu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</a:t>
            </a:r>
            <a:r>
              <a:rPr lang="en-US" sz="1200" dirty="0">
                <a:solidFill>
                  <a:schemeClr val="dk1"/>
                </a:solidFill>
              </a:rPr>
              <a:t> 100 % auf </a:t>
            </a:r>
            <a:r>
              <a:rPr lang="en-US" sz="1200" dirty="0" err="1">
                <a:solidFill>
                  <a:schemeClr val="dk1"/>
                </a:solidFill>
              </a:rPr>
              <a:t>anaerober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Glykolyse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beruht</a:t>
            </a:r>
            <a:r>
              <a:rPr lang="en-US" sz="1200" dirty="0">
                <a:solidFill>
                  <a:schemeClr val="dk1"/>
                </a:solidFill>
              </a:rPr>
              <a:t> (</a:t>
            </a:r>
            <a:r>
              <a:rPr lang="en-US" sz="1200" dirty="0" err="1">
                <a:solidFill>
                  <a:schemeClr val="dk1"/>
                </a:solidFill>
              </a:rPr>
              <a:t>zur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45"/>
                  </a:ext>
                </a:extLst>
              </a:rPr>
              <a:t>Erinnerung</a:t>
            </a:r>
            <a:r>
              <a:rPr lang="en-US" sz="1200" dirty="0">
                <a:solidFill>
                  <a:schemeClr val="dk1"/>
                </a:solidFill>
              </a:rPr>
              <a:t>: </a:t>
            </a:r>
            <a:r>
              <a:rPr lang="en-US" sz="1200" dirty="0" err="1">
                <a:solidFill>
                  <a:schemeClr val="dk1"/>
                </a:solidFill>
              </a:rPr>
              <a:t>Laktat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das </a:t>
            </a:r>
            <a:r>
              <a:rPr lang="en-US" sz="1200" dirty="0" err="1">
                <a:solidFill>
                  <a:schemeClr val="dk1"/>
                </a:solidFill>
              </a:rPr>
              <a:t>Endprodukt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anaeroben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Glykolyse</a:t>
            </a:r>
            <a:r>
              <a:rPr lang="en-US" sz="1200" dirty="0">
                <a:solidFill>
                  <a:schemeClr val="dk1"/>
                </a:solidFill>
              </a:rPr>
              <a:t>).</a:t>
            </a:r>
            <a:endParaRPr lang="en-US" sz="1200" baseline="30000" dirty="0">
              <a:solidFill>
                <a:schemeClr val="dk1"/>
              </a:solidFill>
            </a:endParaRPr>
          </a:p>
          <a:p>
            <a:pPr lvl="0"/>
            <a:endParaRPr lang="en-US" sz="1200" i="1" dirty="0">
              <a:solidFill>
                <a:schemeClr val="dk1"/>
              </a:solidFill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In </a:t>
            </a:r>
            <a:r>
              <a:rPr lang="en-US" sz="1200" i="1" dirty="0" err="1">
                <a:solidFill>
                  <a:schemeClr val="dk1"/>
                </a:solidFill>
              </a:rPr>
              <a:t>welchem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Zusammenhang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steht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dirty="0">
                <a:solidFill>
                  <a:schemeClr val="dk1"/>
                </a:solidFill>
              </a:rPr>
              <a:t>[</a:t>
            </a:r>
            <a:r>
              <a:rPr lang="en-US" sz="1200" dirty="0" err="1">
                <a:solidFill>
                  <a:schemeClr val="dk1"/>
                </a:solidFill>
              </a:rPr>
              <a:t>Laktat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Kammerwasser</a:t>
            </a:r>
            <a:r>
              <a:rPr lang="en-US" sz="1200" dirty="0">
                <a:solidFill>
                  <a:schemeClr val="dk1"/>
                </a:solidFill>
              </a:rPr>
              <a:t>] </a:t>
            </a:r>
            <a:r>
              <a:rPr lang="en-US" sz="1200" i="1" dirty="0" err="1">
                <a:solidFill>
                  <a:schemeClr val="dk1"/>
                </a:solidFill>
              </a:rPr>
              <a:t>mit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dirty="0">
                <a:solidFill>
                  <a:schemeClr val="dk1"/>
                </a:solidFill>
              </a:rPr>
              <a:t>[</a:t>
            </a:r>
            <a:r>
              <a:rPr lang="en-US" sz="1200" dirty="0" err="1">
                <a:solidFill>
                  <a:schemeClr val="dk1"/>
                </a:solidFill>
              </a:rPr>
              <a:t>Laktat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im</a:t>
            </a:r>
            <a:r>
              <a:rPr lang="en-US" sz="1200" dirty="0">
                <a:solidFill>
                  <a:schemeClr val="dk1"/>
                </a:solidFill>
              </a:rPr>
              <a:t> Plasma]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Die von [</a:t>
            </a:r>
            <a:r>
              <a:rPr lang="en-US" sz="1200" i="1" dirty="0" err="1">
                <a:solidFill>
                  <a:schemeClr val="dk1"/>
                </a:solidFill>
              </a:rPr>
              <a:t>Laktat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Kammerwasser</a:t>
            </a:r>
            <a:r>
              <a:rPr lang="en-US" sz="1200" i="1" dirty="0">
                <a:solidFill>
                  <a:schemeClr val="dk1"/>
                </a:solidFill>
              </a:rPr>
              <a:t>]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b="1" dirty="0">
                <a:solidFill>
                  <a:schemeClr val="dk1"/>
                </a:solidFill>
              </a:rPr>
              <a:t> immer </a:t>
            </a:r>
            <a:r>
              <a:rPr lang="en-US" sz="1200" dirty="0" err="1">
                <a:solidFill>
                  <a:schemeClr val="dk1"/>
                </a:solidFill>
              </a:rPr>
              <a:t>höher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als</a:t>
            </a:r>
            <a:r>
              <a:rPr lang="en-US" sz="1200" dirty="0">
                <a:solidFill>
                  <a:schemeClr val="dk1"/>
                </a:solidFill>
              </a:rPr>
              <a:t> die </a:t>
            </a:r>
            <a:r>
              <a:rPr lang="en-US" sz="1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48"/>
                  </a:ext>
                </a:extLst>
              </a:rPr>
              <a:t>von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i="1" dirty="0">
                <a:solidFill>
                  <a:schemeClr val="dk1"/>
                </a:solidFill>
              </a:rPr>
              <a:t>[</a:t>
            </a:r>
            <a:r>
              <a:rPr lang="en-US" sz="1200" i="1" dirty="0" err="1">
                <a:solidFill>
                  <a:schemeClr val="dk1"/>
                </a:solidFill>
              </a:rPr>
              <a:t>Laktat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im</a:t>
            </a:r>
            <a:r>
              <a:rPr lang="en-US" sz="1200" i="1" dirty="0">
                <a:solidFill>
                  <a:schemeClr val="dk1"/>
                </a:solidFill>
              </a:rPr>
              <a:t> Plasma]</a:t>
            </a:r>
            <a:endParaRPr lang="en-US" sz="1200" dirty="0"/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999" name="Google Shape;999;p57"/>
          <p:cNvSpPr/>
          <p:nvPr/>
        </p:nvSpPr>
        <p:spPr>
          <a:xfrm>
            <a:off x="1954945" y="1934470"/>
            <a:ext cx="1040040" cy="49033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0" name="Google Shape;1000;p57"/>
          <p:cNvCxnSpPr/>
          <p:nvPr/>
        </p:nvCxnSpPr>
        <p:spPr>
          <a:xfrm>
            <a:off x="2921491" y="4608493"/>
            <a:ext cx="8382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001" name="Google Shape;1001;p57"/>
          <p:cNvSpPr/>
          <p:nvPr/>
        </p:nvSpPr>
        <p:spPr>
          <a:xfrm>
            <a:off x="3581400" y="4456093"/>
            <a:ext cx="1981200" cy="304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57"/>
          <p:cNvSpPr txBox="1"/>
          <p:nvPr/>
        </p:nvSpPr>
        <p:spPr>
          <a:xfrm>
            <a:off x="545095" y="4175405"/>
            <a:ext cx="8053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sind die beiden allgemeinen Klassen von Ionen im Kammerwasser? (Hinweis: </a:t>
            </a:r>
            <a:r>
              <a:rPr lang="en-US" sz="1200" b="1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„Anionen und Kationen.“)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Anorganische und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organische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58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physiologischen</a:t>
            </a:r>
            <a:r>
              <a:rPr lang="en-US" sz="1200" dirty="0"/>
              <a:t> </a:t>
            </a:r>
            <a:r>
              <a:rPr lang="en-US" sz="1200" dirty="0" err="1"/>
              <a:t>Bedürfnisse</a:t>
            </a:r>
            <a:r>
              <a:rPr lang="en-US" sz="1200" dirty="0"/>
              <a:t> </a:t>
            </a:r>
            <a:r>
              <a:rPr lang="en-US" sz="1200" dirty="0" err="1"/>
              <a:t>erfüllt</a:t>
            </a:r>
            <a:r>
              <a:rPr lang="en-US" sz="1200" dirty="0"/>
              <a:t> die </a:t>
            </a:r>
            <a:r>
              <a:rPr lang="en-US" sz="1200" dirty="0" err="1"/>
              <a:t>Kammerflüssigkeit</a:t>
            </a:r>
            <a:r>
              <a:rPr lang="en-US" sz="1200" dirty="0"/>
              <a:t> </a:t>
            </a:r>
            <a:r>
              <a:rPr lang="en-US" sz="1200" dirty="0" err="1"/>
              <a:t>außer</a:t>
            </a:r>
            <a:r>
              <a:rPr lang="en-US" sz="1200" dirty="0"/>
              <a:t> der </a:t>
            </a:r>
            <a:r>
              <a:rPr lang="en-US" sz="1200" dirty="0" err="1"/>
              <a:t>Aufrechterhaltung</a:t>
            </a:r>
            <a:r>
              <a:rPr lang="en-US" sz="1200" dirty="0"/>
              <a:t> des </a:t>
            </a:r>
            <a:r>
              <a:rPr lang="en-US" sz="1200" dirty="0" err="1"/>
              <a:t>Augeninnendrucks</a:t>
            </a:r>
            <a:r>
              <a:rPr lang="en-US" sz="1200" dirty="0"/>
              <a:t>? </a:t>
            </a:r>
            <a:r>
              <a:rPr lang="en-US" sz="1200" dirty="0">
                <a:solidFill>
                  <a:srgbClr val="0000FF"/>
                </a:solidFill>
              </a:rPr>
              <a:t>Sie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Hauptnährstoffquelle</a:t>
            </a:r>
            <a:r>
              <a:rPr lang="en-US" sz="1200" dirty="0">
                <a:solidFill>
                  <a:srgbClr val="0000FF"/>
                </a:solidFill>
              </a:rPr>
              <a:t> für die  Linse  und die  </a:t>
            </a:r>
            <a:r>
              <a:rPr lang="en-US" sz="1200" dirty="0" err="1">
                <a:solidFill>
                  <a:srgbClr val="0000FF"/>
                </a:solidFill>
              </a:rPr>
              <a:t>Hornhaut</a:t>
            </a:r>
            <a:r>
              <a:rPr lang="en-US" sz="1200" dirty="0">
                <a:solidFill>
                  <a:srgbClr val="0000FF"/>
                </a:solidFill>
              </a:rPr>
              <a:t> . (</a:t>
            </a:r>
            <a:r>
              <a:rPr lang="en-US" sz="1200" dirty="0" err="1">
                <a:solidFill>
                  <a:srgbClr val="0000FF"/>
                </a:solidFill>
              </a:rPr>
              <a:t>Ebenso</a:t>
            </a:r>
            <a:r>
              <a:rPr lang="en-US" sz="1200" dirty="0">
                <a:solidFill>
                  <a:srgbClr val="0000FF"/>
                </a:solidFill>
              </a:rPr>
              <a:t>  </a:t>
            </a:r>
            <a:r>
              <a:rPr lang="en-US" sz="1200" dirty="0" err="1">
                <a:solidFill>
                  <a:srgbClr val="0000FF"/>
                </a:solidFill>
              </a:rPr>
              <a:t>transportiert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deren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Abfallprodukte</a:t>
            </a:r>
            <a:r>
              <a:rPr lang="en-US" sz="1200" dirty="0">
                <a:solidFill>
                  <a:srgbClr val="0000F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Von den </a:t>
            </a:r>
            <a:r>
              <a:rPr lang="en-US" sz="1200" dirty="0" err="1"/>
              <a:t>vielen</a:t>
            </a:r>
            <a:r>
              <a:rPr lang="en-US" sz="1200" dirty="0"/>
              <a:t> </a:t>
            </a:r>
            <a:r>
              <a:rPr lang="en-US" sz="1200" dirty="0" err="1"/>
              <a:t>Bestandteilen</a:t>
            </a:r>
            <a:r>
              <a:rPr lang="en-US" sz="1200" dirty="0"/>
              <a:t> des </a:t>
            </a:r>
            <a:r>
              <a:rPr lang="en-US" sz="1200" dirty="0" err="1"/>
              <a:t>Kammerwassers</a:t>
            </a:r>
            <a:r>
              <a:rPr lang="en-US" sz="1200" dirty="0"/>
              <a:t> </a:t>
            </a:r>
            <a:r>
              <a:rPr lang="en-US" sz="1200" dirty="0" err="1"/>
              <a:t>scheint</a:t>
            </a:r>
            <a:r>
              <a:rPr lang="en-US" sz="1200" dirty="0"/>
              <a:t> </a:t>
            </a:r>
            <a:r>
              <a:rPr lang="en-US" sz="1200" dirty="0" err="1"/>
              <a:t>sich</a:t>
            </a:r>
            <a:r>
              <a:rPr lang="en-US" sz="1200" dirty="0"/>
              <a:t> die Academy auf </a:t>
            </a:r>
            <a:r>
              <a:rPr lang="en-US" sz="1200" dirty="0" err="1"/>
              <a:t>eine</a:t>
            </a:r>
            <a:r>
              <a:rPr lang="en-US" sz="1200" dirty="0"/>
              <a:t> Klasse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konzentrieren</a:t>
            </a:r>
            <a:r>
              <a:rPr lang="en-US" sz="1200" dirty="0"/>
              <a:t> – </a:t>
            </a: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das? </a:t>
            </a:r>
            <a:r>
              <a:rPr lang="en-US" sz="1200" dirty="0" err="1">
                <a:solidFill>
                  <a:srgbClr val="0000FF"/>
                </a:solidFill>
              </a:rPr>
              <a:t>Ionen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Ein </a:t>
            </a:r>
            <a:r>
              <a:rPr lang="en-US" sz="1200" dirty="0" err="1"/>
              <a:t>weiterer</a:t>
            </a:r>
            <a:r>
              <a:rPr lang="en-US" sz="1200" dirty="0"/>
              <a:t>, </a:t>
            </a:r>
            <a:r>
              <a:rPr lang="en-US" sz="1200" dirty="0" err="1"/>
              <a:t>nichtionischer</a:t>
            </a:r>
            <a:r>
              <a:rPr lang="en-US" sz="1200" dirty="0"/>
              <a:t> </a:t>
            </a:r>
            <a:r>
              <a:rPr lang="en-US" sz="1200" dirty="0" err="1"/>
              <a:t>Bestandteil</a:t>
            </a:r>
            <a:r>
              <a:rPr lang="en-US" sz="1200" dirty="0"/>
              <a:t> des </a:t>
            </a:r>
            <a:r>
              <a:rPr lang="en-US" sz="1200" dirty="0" err="1"/>
              <a:t>Kammerwassers</a:t>
            </a:r>
            <a:r>
              <a:rPr lang="en-US" sz="1200" dirty="0"/>
              <a:t> </a:t>
            </a:r>
            <a:r>
              <a:rPr lang="en-US" sz="1200" dirty="0" err="1"/>
              <a:t>genießt</a:t>
            </a:r>
            <a:r>
              <a:rPr lang="en-US" sz="1200" dirty="0"/>
              <a:t> </a:t>
            </a:r>
            <a:r>
              <a:rPr lang="en-US" sz="1200" dirty="0" err="1"/>
              <a:t>ebenfalls</a:t>
            </a:r>
            <a:r>
              <a:rPr lang="en-US" sz="1200" dirty="0"/>
              <a:t> </a:t>
            </a:r>
            <a:r>
              <a:rPr lang="en-US" sz="1200" dirty="0" err="1"/>
              <a:t>große</a:t>
            </a:r>
            <a:r>
              <a:rPr lang="en-US" sz="1200" dirty="0"/>
              <a:t> </a:t>
            </a:r>
            <a:r>
              <a:rPr lang="en-US" sz="1200" dirty="0" err="1"/>
              <a:t>Aufmerksamkeit</a:t>
            </a:r>
            <a:r>
              <a:rPr lang="en-US" sz="1200" dirty="0"/>
              <a:t> </a:t>
            </a:r>
            <a:r>
              <a:rPr lang="en-US" sz="1200" dirty="0" err="1"/>
              <a:t>seitens</a:t>
            </a:r>
            <a:r>
              <a:rPr lang="en-US" sz="1200" dirty="0"/>
              <a:t> der </a:t>
            </a:r>
            <a:r>
              <a:rPr lang="en-US" sz="1200" i="1" dirty="0"/>
              <a:t>Academy</a:t>
            </a:r>
            <a:r>
              <a:rPr lang="en-US" sz="1200" dirty="0"/>
              <a:t> – </a:t>
            </a:r>
            <a:r>
              <a:rPr lang="en-US" sz="1200" dirty="0" err="1"/>
              <a:t>welcher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2"/>
                  </a:ext>
                </a:extLst>
              </a:rPr>
              <a:t>das</a:t>
            </a:r>
            <a:r>
              <a:rPr lang="en-US" sz="1200" dirty="0"/>
              <a:t>? 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1011" name="Google Shape;1011;p58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1012" name="Google Shape;1012;p5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5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59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physiologischen</a:t>
            </a:r>
            <a:r>
              <a:rPr lang="en-US" sz="1200" dirty="0"/>
              <a:t> </a:t>
            </a:r>
            <a:r>
              <a:rPr lang="en-US" sz="1200" dirty="0" err="1"/>
              <a:t>Bedürfnisse</a:t>
            </a:r>
            <a:r>
              <a:rPr lang="en-US" sz="1200" dirty="0"/>
              <a:t> </a:t>
            </a:r>
            <a:r>
              <a:rPr lang="en-US" sz="1200" dirty="0" err="1"/>
              <a:t>erfüllt</a:t>
            </a:r>
            <a:r>
              <a:rPr lang="en-US" sz="1200" dirty="0"/>
              <a:t> die </a:t>
            </a:r>
            <a:r>
              <a:rPr lang="en-US" sz="1200" dirty="0" err="1"/>
              <a:t>Kammerflüssigkeit</a:t>
            </a:r>
            <a:r>
              <a:rPr lang="en-US" sz="1200" dirty="0"/>
              <a:t> </a:t>
            </a:r>
            <a:r>
              <a:rPr lang="en-US" sz="1200" dirty="0" err="1"/>
              <a:t>außer</a:t>
            </a:r>
            <a:r>
              <a:rPr lang="en-US" sz="1200" dirty="0"/>
              <a:t> der </a:t>
            </a:r>
            <a:r>
              <a:rPr lang="en-US" sz="1200" dirty="0" err="1"/>
              <a:t>Aufrechterhaltung</a:t>
            </a:r>
            <a:r>
              <a:rPr lang="en-US" sz="1200" dirty="0"/>
              <a:t> des </a:t>
            </a:r>
            <a:r>
              <a:rPr lang="en-US" sz="1200" dirty="0" err="1"/>
              <a:t>Augeninnendrucks</a:t>
            </a:r>
            <a:r>
              <a:rPr lang="en-US" sz="1200" dirty="0"/>
              <a:t>? </a:t>
            </a:r>
            <a:r>
              <a:rPr lang="en-US" sz="1200" dirty="0">
                <a:solidFill>
                  <a:srgbClr val="0000FF"/>
                </a:solidFill>
              </a:rPr>
              <a:t>Sie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Hauptnährstoffquelle</a:t>
            </a:r>
            <a:r>
              <a:rPr lang="en-US" sz="1200" dirty="0">
                <a:solidFill>
                  <a:srgbClr val="0000FF"/>
                </a:solidFill>
              </a:rPr>
              <a:t> für die  Linse  und die  </a:t>
            </a:r>
            <a:r>
              <a:rPr lang="en-US" sz="1200" dirty="0" err="1">
                <a:solidFill>
                  <a:srgbClr val="0000FF"/>
                </a:solidFill>
              </a:rPr>
              <a:t>Hornhaut</a:t>
            </a:r>
            <a:r>
              <a:rPr lang="en-US" sz="1200" dirty="0">
                <a:solidFill>
                  <a:srgbClr val="0000FF"/>
                </a:solidFill>
              </a:rPr>
              <a:t> . (</a:t>
            </a:r>
            <a:r>
              <a:rPr lang="en-US" sz="1200" dirty="0" err="1">
                <a:solidFill>
                  <a:srgbClr val="0000FF"/>
                </a:solidFill>
              </a:rPr>
              <a:t>Ebenso</a:t>
            </a:r>
            <a:r>
              <a:rPr lang="en-US" sz="1200" dirty="0">
                <a:solidFill>
                  <a:srgbClr val="0000FF"/>
                </a:solidFill>
              </a:rPr>
              <a:t>  </a:t>
            </a:r>
            <a:r>
              <a:rPr lang="en-US" sz="1200" dirty="0" err="1">
                <a:solidFill>
                  <a:srgbClr val="0000FF"/>
                </a:solidFill>
              </a:rPr>
              <a:t>transportiert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deren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Abfallprodukte</a:t>
            </a:r>
            <a:r>
              <a:rPr lang="en-US" sz="1200" dirty="0">
                <a:solidFill>
                  <a:srgbClr val="0000F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Von den </a:t>
            </a:r>
            <a:r>
              <a:rPr lang="en-US" sz="1200" dirty="0" err="1"/>
              <a:t>vielen</a:t>
            </a:r>
            <a:r>
              <a:rPr lang="en-US" sz="1200" dirty="0"/>
              <a:t> </a:t>
            </a:r>
            <a:r>
              <a:rPr lang="en-US" sz="1200" dirty="0" err="1"/>
              <a:t>Bestandteilen</a:t>
            </a:r>
            <a:r>
              <a:rPr lang="en-US" sz="1200" dirty="0"/>
              <a:t> des </a:t>
            </a:r>
            <a:r>
              <a:rPr lang="en-US" sz="1200" dirty="0" err="1"/>
              <a:t>Kammerwassers</a:t>
            </a:r>
            <a:r>
              <a:rPr lang="en-US" sz="1200" dirty="0"/>
              <a:t> </a:t>
            </a:r>
            <a:r>
              <a:rPr lang="en-US" sz="1200" dirty="0" err="1"/>
              <a:t>scheint</a:t>
            </a:r>
            <a:r>
              <a:rPr lang="en-US" sz="1200" dirty="0"/>
              <a:t> </a:t>
            </a:r>
            <a:r>
              <a:rPr lang="en-US" sz="1200" dirty="0" err="1"/>
              <a:t>sich</a:t>
            </a:r>
            <a:r>
              <a:rPr lang="en-US" sz="1200" dirty="0"/>
              <a:t> die Academy auf </a:t>
            </a:r>
            <a:r>
              <a:rPr lang="en-US" sz="1200" dirty="0" err="1"/>
              <a:t>eine</a:t>
            </a:r>
            <a:r>
              <a:rPr lang="en-US" sz="1200" dirty="0"/>
              <a:t> Klasse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konzentrieren</a:t>
            </a:r>
            <a:r>
              <a:rPr lang="en-US" sz="1200" dirty="0"/>
              <a:t> – </a:t>
            </a: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das? </a:t>
            </a:r>
            <a:r>
              <a:rPr lang="en-US" sz="1200" dirty="0" err="1">
                <a:solidFill>
                  <a:srgbClr val="0000FF"/>
                </a:solidFill>
              </a:rPr>
              <a:t>Ionen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Ein </a:t>
            </a:r>
            <a:r>
              <a:rPr lang="en-US" sz="1200" dirty="0" err="1"/>
              <a:t>weiterer</a:t>
            </a:r>
            <a:r>
              <a:rPr lang="en-US" sz="1200" dirty="0"/>
              <a:t>, </a:t>
            </a:r>
            <a:r>
              <a:rPr lang="en-US" sz="1200" dirty="0" err="1"/>
              <a:t>nichtionischer</a:t>
            </a:r>
            <a:r>
              <a:rPr lang="en-US" sz="1200" dirty="0"/>
              <a:t> </a:t>
            </a:r>
            <a:r>
              <a:rPr lang="en-US" sz="1200" dirty="0" err="1"/>
              <a:t>Bestandteil</a:t>
            </a:r>
            <a:r>
              <a:rPr lang="en-US" sz="1200" dirty="0"/>
              <a:t> des </a:t>
            </a:r>
            <a:r>
              <a:rPr lang="en-US" sz="1200" dirty="0" err="1"/>
              <a:t>Kammerwassers</a:t>
            </a:r>
            <a:r>
              <a:rPr lang="en-US" sz="1200" dirty="0"/>
              <a:t> </a:t>
            </a:r>
            <a:r>
              <a:rPr lang="en-US" sz="1200" dirty="0" err="1"/>
              <a:t>genießt</a:t>
            </a:r>
            <a:r>
              <a:rPr lang="en-US" sz="1200" dirty="0"/>
              <a:t> </a:t>
            </a:r>
            <a:r>
              <a:rPr lang="en-US" sz="1200" dirty="0" err="1"/>
              <a:t>ebenfalls</a:t>
            </a:r>
            <a:r>
              <a:rPr lang="en-US" sz="1200" dirty="0"/>
              <a:t> </a:t>
            </a:r>
            <a:r>
              <a:rPr lang="en-US" sz="1200" dirty="0" err="1"/>
              <a:t>große</a:t>
            </a:r>
            <a:r>
              <a:rPr lang="en-US" sz="1200" dirty="0"/>
              <a:t> </a:t>
            </a:r>
            <a:r>
              <a:rPr lang="en-US" sz="1200" dirty="0" err="1"/>
              <a:t>Aufmerksamkeit</a:t>
            </a:r>
            <a:r>
              <a:rPr lang="en-US" sz="1200" dirty="0"/>
              <a:t> </a:t>
            </a:r>
            <a:r>
              <a:rPr lang="en-US" sz="1200" dirty="0" err="1"/>
              <a:t>seitens</a:t>
            </a:r>
            <a:r>
              <a:rPr lang="en-US" sz="1200" dirty="0"/>
              <a:t> der Academy – </a:t>
            </a:r>
            <a:r>
              <a:rPr lang="en-US" sz="1200" dirty="0" err="1"/>
              <a:t>welcher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das? </a:t>
            </a:r>
            <a:r>
              <a:rPr lang="en-US" sz="1200" dirty="0" err="1">
                <a:solidFill>
                  <a:srgbClr val="0000FF"/>
                </a:solidFill>
              </a:rPr>
              <a:t>Ascorbat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i="1" dirty="0" err="1">
                <a:solidFill>
                  <a:srgbClr val="0000FF"/>
                </a:solidFill>
              </a:rPr>
              <a:t>auch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bekannt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als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Vitamin C</a:t>
            </a:r>
            <a:endParaRPr dirty="0"/>
          </a:p>
        </p:txBody>
      </p:sp>
      <p:sp>
        <p:nvSpPr>
          <p:cNvPr id="1022" name="Google Shape;1022;p59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023" name="Google Shape;1023;p5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5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025" name="Google Shape;1025;p59"/>
          <p:cNvSpPr/>
          <p:nvPr/>
        </p:nvSpPr>
        <p:spPr>
          <a:xfrm>
            <a:off x="4997986" y="2517434"/>
            <a:ext cx="1600200" cy="424070"/>
          </a:xfrm>
          <a:prstGeom prst="rect">
            <a:avLst/>
          </a:prstGeom>
          <a:solidFill>
            <a:srgbClr val="CCFFCC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6"/>
          <p:cNvSpPr txBox="1"/>
          <p:nvPr/>
        </p:nvSpPr>
        <p:spPr>
          <a:xfrm>
            <a:off x="390525" y="1143000"/>
            <a:ext cx="8404200" cy="3951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 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232" name="Google Shape;232;p6"/>
          <p:cNvSpPr txBox="1"/>
          <p:nvPr/>
        </p:nvSpPr>
        <p:spPr>
          <a:xfrm>
            <a:off x="2724150" y="4103688"/>
            <a:ext cx="4235450" cy="210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9999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669999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CCC00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CCCC00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…und/oder </a:t>
            </a: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den Glaskörper 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mit einem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hyperosmotischen 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Mittel</a:t>
            </a:r>
            <a:endParaRPr/>
          </a:p>
        </p:txBody>
      </p:sp>
      <p:sp>
        <p:nvSpPr>
          <p:cNvPr id="233" name="Google Shape;233;p6"/>
          <p:cNvSpPr txBox="1"/>
          <p:nvPr/>
        </p:nvSpPr>
        <p:spPr>
          <a:xfrm>
            <a:off x="457200" y="4065800"/>
            <a:ext cx="2108100" cy="11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Maßnahmen zur Senkung des Augeninnendrucks, die sich aus der Goldmann-Gleichung ableiten</a:t>
            </a:r>
            <a:endParaRPr/>
          </a:p>
        </p:txBody>
      </p:sp>
      <p:sp>
        <p:nvSpPr>
          <p:cNvPr id="234" name="Google Shape;234;p6"/>
          <p:cNvSpPr/>
          <p:nvPr/>
        </p:nvSpPr>
        <p:spPr>
          <a:xfrm>
            <a:off x="2578100" y="4065788"/>
            <a:ext cx="228600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" name="Google Shape;235;p6"/>
          <p:cNvGrpSpPr/>
          <p:nvPr/>
        </p:nvGrpSpPr>
        <p:grpSpPr>
          <a:xfrm>
            <a:off x="762000" y="2484438"/>
            <a:ext cx="7651750" cy="635000"/>
            <a:chOff x="528" y="726"/>
            <a:chExt cx="4820" cy="400"/>
          </a:xfrm>
        </p:grpSpPr>
        <p:sp>
          <p:nvSpPr>
            <p:cNvPr id="236" name="Google Shape;236;p6"/>
            <p:cNvSpPr txBox="1"/>
            <p:nvPr/>
          </p:nvSpPr>
          <p:spPr>
            <a:xfrm>
              <a:off x="528" y="826"/>
              <a:ext cx="600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37" name="Google Shape;237;p6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0066FF"/>
                  </a:solidFill>
                </a:rPr>
                <a:t>µl</a:t>
              </a: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238" name="Google Shape;238;p6"/>
            <p:cNvSpPr txBox="1"/>
            <p:nvPr/>
          </p:nvSpPr>
          <p:spPr>
            <a:xfrm>
              <a:off x="3703" y="826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6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CC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CCCC00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sp>
        <p:nvSpPr>
          <p:cNvPr id="240" name="Google Shape;240;p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cxnSp>
        <p:nvCxnSpPr>
          <p:cNvPr id="241" name="Google Shape;241;p6"/>
          <p:cNvCxnSpPr/>
          <p:nvPr/>
        </p:nvCxnSpPr>
        <p:spPr>
          <a:xfrm>
            <a:off x="1752600" y="2725547"/>
            <a:ext cx="4038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2" name="Google Shape;242;p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6"/>
          <p:cNvSpPr/>
          <p:nvPr/>
        </p:nvSpPr>
        <p:spPr>
          <a:xfrm>
            <a:off x="2819400" y="4288838"/>
            <a:ext cx="2908200" cy="228600"/>
          </a:xfrm>
          <a:prstGeom prst="rect">
            <a:avLst/>
          </a:prstGeom>
          <a:solidFill>
            <a:srgbClr val="FFCCFF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</a:pP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6"/>
          <p:cNvSpPr/>
          <p:nvPr/>
        </p:nvSpPr>
        <p:spPr>
          <a:xfrm>
            <a:off x="2724150" y="4456125"/>
            <a:ext cx="1667400" cy="228600"/>
          </a:xfrm>
          <a:prstGeom prst="rect">
            <a:avLst/>
          </a:prstGeom>
          <a:solidFill>
            <a:srgbClr val="FFCCFF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</a:pP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6"/>
          <p:cNvSpPr/>
          <p:nvPr/>
        </p:nvSpPr>
        <p:spPr>
          <a:xfrm>
            <a:off x="2743200" y="4684723"/>
            <a:ext cx="2845500" cy="228600"/>
          </a:xfrm>
          <a:prstGeom prst="rect">
            <a:avLst/>
          </a:prstGeom>
          <a:solidFill>
            <a:srgbClr val="FFCCFF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</a:pP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60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Kammerwasserbildung</a:t>
            </a:r>
            <a:r>
              <a:rPr lang="en-US" sz="1200" b="1" dirty="0"/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physiologischen</a:t>
            </a:r>
            <a:r>
              <a:rPr lang="en-US" sz="1200" dirty="0"/>
              <a:t> </a:t>
            </a:r>
            <a:r>
              <a:rPr lang="en-US" sz="1200" dirty="0" err="1"/>
              <a:t>Bedürfnisse</a:t>
            </a:r>
            <a:r>
              <a:rPr lang="en-US" sz="1200" dirty="0"/>
              <a:t> </a:t>
            </a:r>
            <a:r>
              <a:rPr lang="en-US" sz="1200" dirty="0" err="1"/>
              <a:t>erfüllt</a:t>
            </a:r>
            <a:r>
              <a:rPr lang="en-US" sz="1200" dirty="0"/>
              <a:t> die </a:t>
            </a:r>
            <a:r>
              <a:rPr lang="en-US" sz="1200" dirty="0" err="1"/>
              <a:t>Kammerflüssigkeit</a:t>
            </a:r>
            <a:r>
              <a:rPr lang="en-US" sz="1200" dirty="0"/>
              <a:t> </a:t>
            </a:r>
            <a:r>
              <a:rPr lang="en-US" sz="1200" dirty="0" err="1"/>
              <a:t>außer</a:t>
            </a:r>
            <a:r>
              <a:rPr lang="en-US" sz="1200" dirty="0"/>
              <a:t> der </a:t>
            </a:r>
            <a:r>
              <a:rPr lang="en-US" sz="1200" dirty="0" err="1"/>
              <a:t>Aufrechterhaltung</a:t>
            </a:r>
            <a:r>
              <a:rPr lang="en-US" sz="1200" dirty="0"/>
              <a:t> des </a:t>
            </a:r>
            <a:r>
              <a:rPr lang="en-US" sz="1200" dirty="0" err="1"/>
              <a:t>Augeninnendrucks</a:t>
            </a:r>
            <a:r>
              <a:rPr lang="en-US" sz="1200" dirty="0"/>
              <a:t>? </a:t>
            </a:r>
            <a:r>
              <a:rPr lang="en-US" sz="1200" dirty="0">
                <a:solidFill>
                  <a:srgbClr val="0000FF"/>
                </a:solidFill>
              </a:rPr>
              <a:t>Sie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Hauptnährstoffquelle</a:t>
            </a:r>
            <a:r>
              <a:rPr lang="en-US" sz="1200" dirty="0">
                <a:solidFill>
                  <a:srgbClr val="0000FF"/>
                </a:solidFill>
              </a:rPr>
              <a:t> für die  Linse  und die  </a:t>
            </a:r>
            <a:r>
              <a:rPr lang="en-US" sz="1200" dirty="0" err="1">
                <a:solidFill>
                  <a:srgbClr val="0000FF"/>
                </a:solidFill>
              </a:rPr>
              <a:t>Hornhaut</a:t>
            </a:r>
            <a:r>
              <a:rPr lang="en-US" sz="1200" dirty="0">
                <a:solidFill>
                  <a:srgbClr val="0000FF"/>
                </a:solidFill>
              </a:rPr>
              <a:t> . (</a:t>
            </a:r>
            <a:r>
              <a:rPr lang="en-US" sz="1200" dirty="0" err="1">
                <a:solidFill>
                  <a:srgbClr val="0000FF"/>
                </a:solidFill>
              </a:rPr>
              <a:t>Ebenso</a:t>
            </a:r>
            <a:r>
              <a:rPr lang="en-US" sz="1200" dirty="0">
                <a:solidFill>
                  <a:srgbClr val="0000FF"/>
                </a:solidFill>
              </a:rPr>
              <a:t>  </a:t>
            </a:r>
            <a:r>
              <a:rPr lang="en-US" sz="1200" dirty="0" err="1">
                <a:solidFill>
                  <a:srgbClr val="0000FF"/>
                </a:solidFill>
              </a:rPr>
              <a:t>transportiert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deren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Abfallprodukte</a:t>
            </a:r>
            <a:r>
              <a:rPr lang="en-US" sz="1200" dirty="0">
                <a:solidFill>
                  <a:srgbClr val="0000F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Von den </a:t>
            </a:r>
            <a:r>
              <a:rPr lang="en-US" sz="1200" dirty="0" err="1"/>
              <a:t>vielen</a:t>
            </a:r>
            <a:r>
              <a:rPr lang="en-US" sz="1200" dirty="0"/>
              <a:t> </a:t>
            </a:r>
            <a:r>
              <a:rPr lang="en-US" sz="1200" dirty="0" err="1"/>
              <a:t>Bestandteilen</a:t>
            </a:r>
            <a:r>
              <a:rPr lang="en-US" sz="1200" dirty="0"/>
              <a:t> des </a:t>
            </a:r>
            <a:r>
              <a:rPr lang="en-US" sz="1200" dirty="0" err="1"/>
              <a:t>Kammerwassers</a:t>
            </a:r>
            <a:r>
              <a:rPr lang="en-US" sz="1200" dirty="0"/>
              <a:t> </a:t>
            </a:r>
            <a:r>
              <a:rPr lang="en-US" sz="1200" dirty="0" err="1"/>
              <a:t>scheint</a:t>
            </a:r>
            <a:r>
              <a:rPr lang="en-US" sz="1200" dirty="0"/>
              <a:t> </a:t>
            </a:r>
            <a:r>
              <a:rPr lang="en-US" sz="1200" dirty="0" err="1"/>
              <a:t>sich</a:t>
            </a:r>
            <a:r>
              <a:rPr lang="en-US" sz="1200" dirty="0"/>
              <a:t> die Academy auf </a:t>
            </a:r>
            <a:r>
              <a:rPr lang="en-US" sz="1200" dirty="0" err="1"/>
              <a:t>eine</a:t>
            </a:r>
            <a:r>
              <a:rPr lang="en-US" sz="1200" dirty="0"/>
              <a:t> Klasse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konzentrieren</a:t>
            </a:r>
            <a:r>
              <a:rPr lang="en-US" sz="1200" dirty="0"/>
              <a:t> – </a:t>
            </a: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das? </a:t>
            </a:r>
            <a:r>
              <a:rPr lang="en-US" sz="1200" dirty="0" err="1">
                <a:solidFill>
                  <a:srgbClr val="0000FF"/>
                </a:solidFill>
              </a:rPr>
              <a:t>Ionen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/>
              <a:t>Ein </a:t>
            </a:r>
            <a:r>
              <a:rPr lang="en-US" sz="1200" dirty="0" err="1"/>
              <a:t>weiterer</a:t>
            </a:r>
            <a:r>
              <a:rPr lang="en-US" sz="1200" dirty="0"/>
              <a:t>, </a:t>
            </a:r>
            <a:r>
              <a:rPr lang="en-US" sz="1200" dirty="0" err="1"/>
              <a:t>nichtionischer</a:t>
            </a:r>
            <a:r>
              <a:rPr lang="en-US" sz="1200" dirty="0"/>
              <a:t> </a:t>
            </a:r>
            <a:r>
              <a:rPr lang="en-US" sz="1200" dirty="0" err="1"/>
              <a:t>Bestandteil</a:t>
            </a:r>
            <a:r>
              <a:rPr lang="en-US" sz="1200" dirty="0"/>
              <a:t> des </a:t>
            </a:r>
            <a:r>
              <a:rPr lang="en-US" sz="1200" dirty="0" err="1"/>
              <a:t>Kammerwassers</a:t>
            </a:r>
            <a:r>
              <a:rPr lang="en-US" sz="1200" dirty="0"/>
              <a:t> </a:t>
            </a:r>
            <a:r>
              <a:rPr lang="en-US" sz="1200" dirty="0" err="1"/>
              <a:t>genießt</a:t>
            </a:r>
            <a:r>
              <a:rPr lang="en-US" sz="1200" dirty="0"/>
              <a:t> </a:t>
            </a:r>
            <a:r>
              <a:rPr lang="en-US" sz="1200" dirty="0" err="1"/>
              <a:t>ebenfalls</a:t>
            </a:r>
            <a:r>
              <a:rPr lang="en-US" sz="1200" dirty="0"/>
              <a:t> </a:t>
            </a:r>
            <a:r>
              <a:rPr lang="en-US" sz="1200" dirty="0" err="1"/>
              <a:t>große</a:t>
            </a:r>
            <a:r>
              <a:rPr lang="en-US" sz="1200" dirty="0"/>
              <a:t> </a:t>
            </a:r>
            <a:r>
              <a:rPr lang="en-US" sz="1200" dirty="0" err="1"/>
              <a:t>Aufmerksamkeit</a:t>
            </a:r>
            <a:r>
              <a:rPr lang="en-US" sz="1200" dirty="0"/>
              <a:t> </a:t>
            </a:r>
            <a:r>
              <a:rPr lang="en-US" sz="1200" dirty="0" err="1"/>
              <a:t>seitens</a:t>
            </a:r>
            <a:r>
              <a:rPr lang="en-US" sz="1200" dirty="0"/>
              <a:t> der Academy – </a:t>
            </a:r>
            <a:r>
              <a:rPr lang="en-US" sz="1200" dirty="0" err="1"/>
              <a:t>welcher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das? </a:t>
            </a:r>
            <a:r>
              <a:rPr lang="en-US" sz="1200" dirty="0" err="1">
                <a:solidFill>
                  <a:srgbClr val="0000FF"/>
                </a:solidFill>
              </a:rPr>
              <a:t>Ascorbat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i="1" dirty="0" err="1">
                <a:solidFill>
                  <a:srgbClr val="0000FF"/>
                </a:solidFill>
              </a:rPr>
              <a:t>auch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bekannt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als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Vitamin C</a:t>
            </a:r>
            <a:endParaRPr dirty="0"/>
          </a:p>
        </p:txBody>
      </p:sp>
      <p:sp>
        <p:nvSpPr>
          <p:cNvPr id="1035" name="Google Shape;1035;p6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036" name="Google Shape;1036;p6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6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61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dirty="0" err="1">
                <a:solidFill>
                  <a:srgbClr val="BFBFBF"/>
                </a:solidFill>
              </a:rPr>
              <a:t>Ionen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Ein </a:t>
            </a:r>
            <a:r>
              <a:rPr lang="en-US" sz="1200" dirty="0" err="1">
                <a:solidFill>
                  <a:srgbClr val="BFBFBF"/>
                </a:solidFill>
              </a:rPr>
              <a:t>weiterer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dirty="0" err="1">
                <a:solidFill>
                  <a:srgbClr val="BFBFBF"/>
                </a:solidFill>
              </a:rPr>
              <a:t>nichtionischer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genießt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ebenfalls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große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Aufmerksamkeit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seitens</a:t>
            </a:r>
            <a:r>
              <a:rPr lang="en-US" sz="1200" dirty="0">
                <a:solidFill>
                  <a:srgbClr val="BFBFBF"/>
                </a:solidFill>
              </a:rPr>
              <a:t> der Academy – </a:t>
            </a:r>
            <a:r>
              <a:rPr lang="en-US" sz="1200" dirty="0" err="1">
                <a:solidFill>
                  <a:srgbClr val="BFBFBF"/>
                </a:solidFill>
              </a:rPr>
              <a:t>welcher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Ascorbat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i="1" dirty="0" err="1">
                <a:solidFill>
                  <a:srgbClr val="BFBFBF"/>
                </a:solidFill>
              </a:rPr>
              <a:t>auch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bekannt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als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dirty="0">
                <a:solidFill>
                  <a:srgbClr val="BFBFBF"/>
                </a:solidFill>
              </a:rPr>
              <a:t>Vitamin C</a:t>
            </a:r>
            <a:endParaRPr dirty="0"/>
          </a:p>
        </p:txBody>
      </p:sp>
      <p:sp>
        <p:nvSpPr>
          <p:cNvPr id="1047" name="Google Shape;1047;p6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1048" name="Google Shape;1048;p6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6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050" name="Google Shape;1050;p61"/>
          <p:cNvSpPr txBox="1"/>
          <p:nvPr/>
        </p:nvSpPr>
        <p:spPr>
          <a:xfrm>
            <a:off x="2986708" y="5151781"/>
            <a:ext cx="60777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3"/>
                  </a:ext>
                </a:extLst>
              </a:rPr>
              <a:t>Kammerwasser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4"/>
                  </a:ext>
                </a:extLst>
              </a:rPr>
              <a:t>höher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4"/>
                  </a:ext>
                </a:extLst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4"/>
                  </a:ext>
                </a:extLst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4"/>
                  </a:ext>
                </a:extLst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4"/>
                  </a:ext>
                </a:extLst>
              </a:rPr>
              <a:t>niedriger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Plasma]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62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dirty="0" err="1">
                <a:solidFill>
                  <a:srgbClr val="BFBFBF"/>
                </a:solidFill>
              </a:rPr>
              <a:t>Ionen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Ein </a:t>
            </a:r>
            <a:r>
              <a:rPr lang="en-US" sz="1200" dirty="0" err="1">
                <a:solidFill>
                  <a:srgbClr val="BFBFBF"/>
                </a:solidFill>
              </a:rPr>
              <a:t>weiterer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dirty="0" err="1">
                <a:solidFill>
                  <a:srgbClr val="BFBFBF"/>
                </a:solidFill>
              </a:rPr>
              <a:t>nichtionischer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genießt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ebenfalls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große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Aufmerksamkeit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seitens</a:t>
            </a:r>
            <a:r>
              <a:rPr lang="en-US" sz="1200" dirty="0">
                <a:solidFill>
                  <a:srgbClr val="BFBFBF"/>
                </a:solidFill>
              </a:rPr>
              <a:t> der Academy – </a:t>
            </a:r>
            <a:r>
              <a:rPr lang="en-US" sz="1200" dirty="0" err="1">
                <a:solidFill>
                  <a:srgbClr val="BFBFBF"/>
                </a:solidFill>
              </a:rPr>
              <a:t>welcher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Ascorbat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i="1" dirty="0" err="1">
                <a:solidFill>
                  <a:srgbClr val="BFBFBF"/>
                </a:solidFill>
              </a:rPr>
              <a:t>auch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bekannt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als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dirty="0">
                <a:solidFill>
                  <a:srgbClr val="BFBFBF"/>
                </a:solidFill>
              </a:rPr>
              <a:t>Vitamin C</a:t>
            </a:r>
            <a:endParaRPr dirty="0"/>
          </a:p>
        </p:txBody>
      </p:sp>
      <p:sp>
        <p:nvSpPr>
          <p:cNvPr id="1060" name="Google Shape;1060;p6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061" name="Google Shape;1061;p6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6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063" name="Google Shape;1063;p62"/>
          <p:cNvSpPr txBox="1"/>
          <p:nvPr/>
        </p:nvSpPr>
        <p:spPr>
          <a:xfrm>
            <a:off x="2986708" y="5151781"/>
            <a:ext cx="6077779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niedriger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Plasma]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tatsächlich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10- bis 50-mal </a:t>
            </a:r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62"/>
          <p:cNvSpPr/>
          <p:nvPr/>
        </p:nvSpPr>
        <p:spPr>
          <a:xfrm>
            <a:off x="4343400" y="5351291"/>
            <a:ext cx="685800" cy="19547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# zu #</a:t>
            </a:r>
            <a:endParaRPr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63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dirty="0" err="1">
                <a:solidFill>
                  <a:srgbClr val="BFBFBF"/>
                </a:solidFill>
              </a:rPr>
              <a:t>Ionen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Ein </a:t>
            </a:r>
            <a:r>
              <a:rPr lang="en-US" sz="1200" dirty="0" err="1">
                <a:solidFill>
                  <a:srgbClr val="BFBFBF"/>
                </a:solidFill>
              </a:rPr>
              <a:t>weiterer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dirty="0" err="1">
                <a:solidFill>
                  <a:srgbClr val="BFBFBF"/>
                </a:solidFill>
              </a:rPr>
              <a:t>nichtionischer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genießt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ebenfalls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große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Aufmerksamkeit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seitens</a:t>
            </a:r>
            <a:r>
              <a:rPr lang="en-US" sz="1200" dirty="0">
                <a:solidFill>
                  <a:srgbClr val="BFBFBF"/>
                </a:solidFill>
              </a:rPr>
              <a:t> der Academy – </a:t>
            </a:r>
            <a:r>
              <a:rPr lang="en-US" sz="1200" dirty="0" err="1">
                <a:solidFill>
                  <a:srgbClr val="BFBFBF"/>
                </a:solidFill>
              </a:rPr>
              <a:t>welcher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Ascorbat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i="1" dirty="0" err="1">
                <a:solidFill>
                  <a:srgbClr val="BFBFBF"/>
                </a:solidFill>
              </a:rPr>
              <a:t>auch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bekannt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als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dirty="0">
                <a:solidFill>
                  <a:srgbClr val="BFBFBF"/>
                </a:solidFill>
              </a:rPr>
              <a:t>Vitamin C</a:t>
            </a:r>
            <a:endParaRPr dirty="0"/>
          </a:p>
        </p:txBody>
      </p:sp>
      <p:sp>
        <p:nvSpPr>
          <p:cNvPr id="1074" name="Google Shape;1074;p63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075" name="Google Shape;1075;p6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6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077" name="Google Shape;1077;p63"/>
          <p:cNvSpPr txBox="1"/>
          <p:nvPr/>
        </p:nvSpPr>
        <p:spPr>
          <a:xfrm>
            <a:off x="2986708" y="5151781"/>
            <a:ext cx="6077779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niedriger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Plasma]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tatsächlich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10- bis 50-mal </a:t>
            </a:r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64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dirty="0" err="1">
                <a:solidFill>
                  <a:srgbClr val="BFBFBF"/>
                </a:solidFill>
              </a:rPr>
              <a:t>Ionen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Ein </a:t>
            </a:r>
            <a:r>
              <a:rPr lang="en-US" sz="1200" dirty="0" err="1">
                <a:solidFill>
                  <a:srgbClr val="BFBFBF"/>
                </a:solidFill>
              </a:rPr>
              <a:t>weiterer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dirty="0" err="1">
                <a:solidFill>
                  <a:srgbClr val="BFBFBF"/>
                </a:solidFill>
              </a:rPr>
              <a:t>nichtionischer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genießt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ebenfalls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große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Aufmerksamkeit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seitens</a:t>
            </a:r>
            <a:r>
              <a:rPr lang="en-US" sz="1200" dirty="0">
                <a:solidFill>
                  <a:srgbClr val="BFBFBF"/>
                </a:solidFill>
              </a:rPr>
              <a:t> der Academy – </a:t>
            </a:r>
            <a:r>
              <a:rPr lang="en-US" sz="1200" dirty="0" err="1">
                <a:solidFill>
                  <a:srgbClr val="BFBFBF"/>
                </a:solidFill>
              </a:rPr>
              <a:t>welcher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Ascorbat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i="1" dirty="0" err="1">
                <a:solidFill>
                  <a:srgbClr val="BFBFBF"/>
                </a:solidFill>
              </a:rPr>
              <a:t>auch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bekannt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als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dirty="0">
                <a:solidFill>
                  <a:srgbClr val="BFBFBF"/>
                </a:solidFill>
              </a:rPr>
              <a:t>Vitamin C</a:t>
            </a:r>
            <a:endParaRPr dirty="0"/>
          </a:p>
        </p:txBody>
      </p:sp>
      <p:sp>
        <p:nvSpPr>
          <p:cNvPr id="1087" name="Google Shape;1087;p64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088" name="Google Shape;1088;p6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6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090" name="Google Shape;1090;p64"/>
          <p:cNvSpPr txBox="1"/>
          <p:nvPr/>
        </p:nvSpPr>
        <p:spPr>
          <a:xfrm>
            <a:off x="2986708" y="5151781"/>
            <a:ext cx="6077700" cy="7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niedriger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Plasma]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tatsächlich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10- bis 50-mal </a:t>
            </a:r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Funktion</a:t>
            </a:r>
            <a:r>
              <a:rPr lang="en-US" sz="1200" i="1" dirty="0">
                <a:solidFill>
                  <a:srgbClr val="0000FF"/>
                </a:solidFill>
              </a:rPr>
              <a:t> hat das </a:t>
            </a:r>
            <a:r>
              <a:rPr lang="en-US" sz="1200" i="1" dirty="0" err="1">
                <a:solidFill>
                  <a:srgbClr val="0000FF"/>
                </a:solidFill>
              </a:rPr>
              <a:t>Ascorbat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Kammerwasser</a:t>
            </a:r>
            <a:r>
              <a:rPr lang="en-US" sz="1200" i="1" dirty="0">
                <a:solidFill>
                  <a:srgbClr val="0000FF"/>
                </a:solidFill>
              </a:rPr>
              <a:t> für </a:t>
            </a:r>
            <a:r>
              <a:rPr lang="en-US" sz="1200" i="1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6"/>
                  </a:ext>
                </a:extLst>
              </a:rPr>
              <a:t>die</a:t>
            </a:r>
            <a:r>
              <a:rPr lang="en-US" sz="1200" i="1" dirty="0">
                <a:solidFill>
                  <a:srgbClr val="0000FF"/>
                </a:solidFill>
              </a:rPr>
              <a:t> Gesundheit des Auges?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65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dirty="0" err="1">
                <a:solidFill>
                  <a:srgbClr val="BFBFBF"/>
                </a:solidFill>
              </a:rPr>
              <a:t>Ionen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Ein </a:t>
            </a:r>
            <a:r>
              <a:rPr lang="en-US" sz="1200" dirty="0" err="1">
                <a:solidFill>
                  <a:srgbClr val="BFBFBF"/>
                </a:solidFill>
              </a:rPr>
              <a:t>weiterer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dirty="0" err="1">
                <a:solidFill>
                  <a:srgbClr val="BFBFBF"/>
                </a:solidFill>
              </a:rPr>
              <a:t>nichtionischer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genießt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ebenfalls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große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Aufmerksamkeit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seitens</a:t>
            </a:r>
            <a:r>
              <a:rPr lang="en-US" sz="1200" dirty="0">
                <a:solidFill>
                  <a:srgbClr val="BFBFBF"/>
                </a:solidFill>
              </a:rPr>
              <a:t> der Academy – </a:t>
            </a:r>
            <a:r>
              <a:rPr lang="en-US" sz="1200" dirty="0" err="1">
                <a:solidFill>
                  <a:srgbClr val="BFBFBF"/>
                </a:solidFill>
              </a:rPr>
              <a:t>welcher</a:t>
            </a:r>
            <a:r>
              <a:rPr lang="en-US" sz="1200" dirty="0">
                <a:solidFill>
                  <a:srgbClr val="BFBFBF"/>
                </a:solidFill>
              </a:rPr>
              <a:t> st das? </a:t>
            </a:r>
            <a:r>
              <a:rPr lang="en-US" sz="1200" b="1" dirty="0" err="1">
                <a:solidFill>
                  <a:srgbClr val="0000FF"/>
                </a:solidFill>
              </a:rPr>
              <a:t>Ascorbat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i="1" dirty="0" err="1">
                <a:solidFill>
                  <a:srgbClr val="BFBFBF"/>
                </a:solidFill>
              </a:rPr>
              <a:t>auch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bekannt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als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dirty="0">
                <a:solidFill>
                  <a:srgbClr val="BFBFBF"/>
                </a:solidFill>
              </a:rPr>
              <a:t>Vitamin C</a:t>
            </a:r>
            <a:endParaRPr dirty="0"/>
          </a:p>
        </p:txBody>
      </p:sp>
      <p:sp>
        <p:nvSpPr>
          <p:cNvPr id="1100" name="Google Shape;1100;p65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101" name="Google Shape;1101;p6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6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103" name="Google Shape;1103;p65"/>
          <p:cNvSpPr txBox="1"/>
          <p:nvPr/>
        </p:nvSpPr>
        <p:spPr>
          <a:xfrm>
            <a:off x="2986708" y="5151781"/>
            <a:ext cx="6077779" cy="101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niedriger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Plasma]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tatsächlich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10- bis 50-mal </a:t>
            </a:r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endParaRPr lang="en-US" sz="12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Funktion</a:t>
            </a:r>
            <a:r>
              <a:rPr lang="en-US" sz="1200" i="1" dirty="0">
                <a:solidFill>
                  <a:srgbClr val="0000FF"/>
                </a:solidFill>
              </a:rPr>
              <a:t> hat das </a:t>
            </a:r>
            <a:r>
              <a:rPr lang="en-US" sz="1200" i="1" dirty="0" err="1">
                <a:solidFill>
                  <a:srgbClr val="0000FF"/>
                </a:solidFill>
              </a:rPr>
              <a:t>Ascorbat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Kammerwasser</a:t>
            </a:r>
            <a:r>
              <a:rPr lang="en-US" sz="1200" i="1" dirty="0">
                <a:solidFill>
                  <a:srgbClr val="0000FF"/>
                </a:solidFill>
              </a:rPr>
              <a:t> für </a:t>
            </a:r>
            <a:r>
              <a:rPr lang="en-US" sz="1200" i="1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56"/>
                  </a:ext>
                </a:extLst>
              </a:rPr>
              <a:t>die</a:t>
            </a:r>
            <a:r>
              <a:rPr lang="en-US" sz="1200" i="1" dirty="0">
                <a:solidFill>
                  <a:srgbClr val="0000FF"/>
                </a:solidFill>
              </a:rPr>
              <a:t> Gesundheit des Auges??</a:t>
            </a:r>
            <a:endParaRPr lang="en-US" sz="1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66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dirty="0" err="1">
                <a:solidFill>
                  <a:srgbClr val="BFBFBF"/>
                </a:solidFill>
              </a:rPr>
              <a:t>Ionen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Ein </a:t>
            </a:r>
            <a:r>
              <a:rPr lang="en-US" sz="1200" dirty="0" err="1">
                <a:solidFill>
                  <a:srgbClr val="BFBFBF"/>
                </a:solidFill>
              </a:rPr>
              <a:t>weiterer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dirty="0" err="1">
                <a:solidFill>
                  <a:srgbClr val="BFBFBF"/>
                </a:solidFill>
              </a:rPr>
              <a:t>nichtionischer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genießt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ebenfalls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große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Aufmerksamkeit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seitens</a:t>
            </a:r>
            <a:r>
              <a:rPr lang="en-US" sz="1200" dirty="0">
                <a:solidFill>
                  <a:srgbClr val="BFBFBF"/>
                </a:solidFill>
              </a:rPr>
              <a:t> der Academy – </a:t>
            </a:r>
            <a:r>
              <a:rPr lang="en-US" sz="1200" dirty="0" err="1">
                <a:solidFill>
                  <a:srgbClr val="BFBFBF"/>
                </a:solidFill>
              </a:rPr>
              <a:t>welcher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Ascorbat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i="1" dirty="0" err="1">
                <a:solidFill>
                  <a:srgbClr val="BFBFBF"/>
                </a:solidFill>
              </a:rPr>
              <a:t>auch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bekannt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als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dirty="0">
                <a:solidFill>
                  <a:srgbClr val="BFBFBF"/>
                </a:solidFill>
              </a:rPr>
              <a:t>Vitamin C</a:t>
            </a:r>
            <a:endParaRPr dirty="0"/>
          </a:p>
        </p:txBody>
      </p:sp>
      <p:sp>
        <p:nvSpPr>
          <p:cNvPr id="1114" name="Google Shape;1114;p6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115" name="Google Shape;1115;p6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6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117" name="Google Shape;1117;p66"/>
          <p:cNvSpPr txBox="1"/>
          <p:nvPr/>
        </p:nvSpPr>
        <p:spPr>
          <a:xfrm>
            <a:off x="2986708" y="5151781"/>
            <a:ext cx="6077779" cy="9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niedriger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Plasma]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tatsächlich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10- bis 50-mal </a:t>
            </a:r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Funktion</a:t>
            </a:r>
            <a:r>
              <a:rPr lang="en-US" sz="1200" i="1" dirty="0">
                <a:solidFill>
                  <a:srgbClr val="0000FF"/>
                </a:solidFill>
              </a:rPr>
              <a:t> hat das </a:t>
            </a:r>
            <a:r>
              <a:rPr lang="en-US" sz="1200" i="1" dirty="0" err="1">
                <a:solidFill>
                  <a:srgbClr val="0000FF"/>
                </a:solidFill>
              </a:rPr>
              <a:t>Ascorbat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Kammerwasser</a:t>
            </a:r>
            <a:r>
              <a:rPr lang="en-US" sz="1200" i="1" dirty="0">
                <a:solidFill>
                  <a:srgbClr val="0000FF"/>
                </a:solidFill>
              </a:rPr>
              <a:t> für </a:t>
            </a:r>
            <a:r>
              <a:rPr lang="en-US" sz="1200" i="1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56"/>
                  </a:ext>
                </a:extLst>
              </a:rPr>
              <a:t>die</a:t>
            </a:r>
            <a:r>
              <a:rPr lang="en-US" sz="1200" i="1" dirty="0">
                <a:solidFill>
                  <a:srgbClr val="0000FF"/>
                </a:solidFill>
              </a:rPr>
              <a:t> Gesundheit des Auges?</a:t>
            </a:r>
            <a:endParaRPr lang="en-US" sz="1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Antioxidans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p67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dirty="0" err="1">
                <a:solidFill>
                  <a:srgbClr val="BFBFBF"/>
                </a:solidFill>
              </a:rPr>
              <a:t>Ionen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Ein </a:t>
            </a:r>
            <a:r>
              <a:rPr lang="en-US" sz="1200" dirty="0" err="1">
                <a:solidFill>
                  <a:srgbClr val="BFBFBF"/>
                </a:solidFill>
              </a:rPr>
              <a:t>weiterer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dirty="0" err="1">
                <a:solidFill>
                  <a:srgbClr val="BFBFBF"/>
                </a:solidFill>
              </a:rPr>
              <a:t>nichtionischer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genießt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ebenfalls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große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Aufmerksamkeit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seitens</a:t>
            </a:r>
            <a:r>
              <a:rPr lang="en-US" sz="1200" dirty="0">
                <a:solidFill>
                  <a:srgbClr val="BFBFBF"/>
                </a:solidFill>
              </a:rPr>
              <a:t> der Academy – </a:t>
            </a:r>
            <a:r>
              <a:rPr lang="en-US" sz="1200" dirty="0" err="1">
                <a:solidFill>
                  <a:srgbClr val="BFBFBF"/>
                </a:solidFill>
              </a:rPr>
              <a:t>welcher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Ascorbat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i="1" dirty="0" err="1">
                <a:solidFill>
                  <a:srgbClr val="BFBFBF"/>
                </a:solidFill>
              </a:rPr>
              <a:t>auch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bekannt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als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dirty="0">
                <a:solidFill>
                  <a:srgbClr val="BFBFBF"/>
                </a:solidFill>
              </a:rPr>
              <a:t>Vitamin C</a:t>
            </a:r>
            <a:endParaRPr dirty="0"/>
          </a:p>
        </p:txBody>
      </p:sp>
      <p:sp>
        <p:nvSpPr>
          <p:cNvPr id="1127" name="Google Shape;1127;p67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128" name="Google Shape;1128;p6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6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130" name="Google Shape;1130;p67"/>
          <p:cNvSpPr txBox="1"/>
          <p:nvPr/>
        </p:nvSpPr>
        <p:spPr>
          <a:xfrm>
            <a:off x="2986708" y="5151781"/>
            <a:ext cx="6077700" cy="134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niedriger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Plasma]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tatsächlich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10- bis 50-mal </a:t>
            </a:r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Funktion</a:t>
            </a:r>
            <a:r>
              <a:rPr lang="en-US" sz="1200" i="1" dirty="0">
                <a:solidFill>
                  <a:srgbClr val="0000FF"/>
                </a:solidFill>
              </a:rPr>
              <a:t> hat das </a:t>
            </a:r>
            <a:r>
              <a:rPr lang="en-US" sz="1200" i="1" dirty="0" err="1">
                <a:solidFill>
                  <a:srgbClr val="0000FF"/>
                </a:solidFill>
              </a:rPr>
              <a:t>Ascorbat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Kammerwasser</a:t>
            </a:r>
            <a:r>
              <a:rPr lang="en-US" sz="1200" i="1" dirty="0">
                <a:solidFill>
                  <a:srgbClr val="0000FF"/>
                </a:solidFill>
              </a:rPr>
              <a:t> für </a:t>
            </a:r>
            <a:r>
              <a:rPr lang="en-US" sz="1200" i="1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56"/>
                  </a:ext>
                </a:extLst>
              </a:rPr>
              <a:t>die</a:t>
            </a:r>
            <a:r>
              <a:rPr lang="en-US" sz="1200" i="1" dirty="0">
                <a:solidFill>
                  <a:srgbClr val="0000FF"/>
                </a:solidFill>
              </a:rPr>
              <a:t> Gesundheit des Auges??</a:t>
            </a:r>
            <a:endParaRPr lang="en-US" sz="1200" dirty="0">
              <a:solidFill>
                <a:schemeClr val="dk1"/>
              </a:solidFill>
            </a:endParaRPr>
          </a:p>
          <a:p>
            <a:r>
              <a:rPr lang="en-US" sz="1200" dirty="0" err="1">
                <a:solidFill>
                  <a:srgbClr val="0000FF"/>
                </a:solidFill>
              </a:rPr>
              <a:t>Ascorbat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ein</a:t>
            </a:r>
            <a:r>
              <a:rPr lang="en-US" sz="1200" dirty="0">
                <a:solidFill>
                  <a:srgbClr val="0000FF"/>
                </a:solidFill>
              </a:rPr>
              <a:t>  </a:t>
            </a:r>
            <a:r>
              <a:rPr lang="en-US" sz="1200" dirty="0" err="1">
                <a:solidFill>
                  <a:srgbClr val="0000FF"/>
                </a:solidFill>
              </a:rPr>
              <a:t>Antioxidans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</a:rPr>
              <a:t>Seine </a:t>
            </a:r>
            <a:r>
              <a:rPr lang="en-US" sz="1200" dirty="0" err="1">
                <a:solidFill>
                  <a:schemeClr val="dk1"/>
                </a:solidFill>
              </a:rPr>
              <a:t>hohe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Konzentration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Kammerwasser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trägt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dazu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bei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einen</a:t>
            </a:r>
            <a:r>
              <a:rPr lang="en-US" sz="1200" dirty="0">
                <a:solidFill>
                  <a:schemeClr val="dk1"/>
                </a:solidFill>
              </a:rPr>
              <a:t> Teil der UV-</a:t>
            </a:r>
            <a:r>
              <a:rPr lang="en-US" sz="1200" dirty="0" err="1">
                <a:solidFill>
                  <a:schemeClr val="dk1"/>
                </a:solidFill>
              </a:rPr>
              <a:t>Strahlung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abzufangen</a:t>
            </a:r>
            <a:r>
              <a:rPr lang="en-US" sz="1200" dirty="0">
                <a:solidFill>
                  <a:schemeClr val="dk1"/>
                </a:solidFill>
              </a:rPr>
              <a:t> und </a:t>
            </a:r>
            <a:r>
              <a:rPr lang="en-US" sz="1200" dirty="0" err="1">
                <a:solidFill>
                  <a:schemeClr val="dk1"/>
                </a:solidFill>
              </a:rPr>
              <a:t>dadurch</a:t>
            </a:r>
            <a:r>
              <a:rPr lang="en-US" sz="1200" dirty="0">
                <a:solidFill>
                  <a:schemeClr val="dk1"/>
                </a:solidFill>
              </a:rPr>
              <a:t> die Linse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7"/>
                  </a:ext>
                </a:extLst>
              </a:rPr>
              <a:t>sowie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nachfolgende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Strukturen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schützen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dirty="0"/>
          </a:p>
        </p:txBody>
      </p:sp>
      <p:sp>
        <p:nvSpPr>
          <p:cNvPr id="1131" name="Google Shape;1131;p67"/>
          <p:cNvSpPr/>
          <p:nvPr/>
        </p:nvSpPr>
        <p:spPr>
          <a:xfrm>
            <a:off x="4252511" y="6136395"/>
            <a:ext cx="209320" cy="13220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68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458200" cy="491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BFBFBF"/>
                </a:solidFill>
              </a:rPr>
              <a:t>Apropos </a:t>
            </a:r>
            <a:r>
              <a:rPr lang="en-US" sz="1200" b="1" dirty="0" err="1">
                <a:solidFill>
                  <a:srgbClr val="BFBFBF"/>
                </a:solidFill>
              </a:rPr>
              <a:t>Kammerwasserbildung</a:t>
            </a:r>
            <a:r>
              <a:rPr lang="en-US" sz="1200" b="1" dirty="0">
                <a:solidFill>
                  <a:srgbClr val="BFBFBF"/>
                </a:solidFill>
              </a:rPr>
              <a:t> 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physiologischen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Bedürfnisse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erfüllt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Kammerflüssigkeit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außer</a:t>
            </a:r>
            <a:r>
              <a:rPr lang="en-US" sz="1200" dirty="0">
                <a:solidFill>
                  <a:srgbClr val="BFBFBF"/>
                </a:solidFill>
              </a:rPr>
              <a:t> der </a:t>
            </a:r>
            <a:r>
              <a:rPr lang="en-US" sz="1200" dirty="0" err="1">
                <a:solidFill>
                  <a:srgbClr val="BFBFBF"/>
                </a:solidFill>
              </a:rPr>
              <a:t>Aufrechterhaltung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Augeninnendrucks</a:t>
            </a:r>
            <a:r>
              <a:rPr lang="en-US" sz="1200" dirty="0">
                <a:solidFill>
                  <a:srgbClr val="BFBFBF"/>
                </a:solidFill>
              </a:rPr>
              <a:t>? Sie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die </a:t>
            </a:r>
            <a:r>
              <a:rPr lang="en-US" sz="1200" dirty="0" err="1">
                <a:solidFill>
                  <a:srgbClr val="BFBFBF"/>
                </a:solidFill>
              </a:rPr>
              <a:t>Hauptnährstoffquelle</a:t>
            </a:r>
            <a:r>
              <a:rPr lang="en-US" sz="1200" dirty="0">
                <a:solidFill>
                  <a:srgbClr val="BFBFBF"/>
                </a:solidFill>
              </a:rPr>
              <a:t> für die  Linse  und die  </a:t>
            </a:r>
            <a:r>
              <a:rPr lang="en-US" sz="1200" dirty="0" err="1">
                <a:solidFill>
                  <a:srgbClr val="BFBFBF"/>
                </a:solidFill>
              </a:rPr>
              <a:t>Hornhaut</a:t>
            </a:r>
            <a:r>
              <a:rPr lang="en-US" sz="1200" dirty="0">
                <a:solidFill>
                  <a:srgbClr val="BFBFBF"/>
                </a:solidFill>
              </a:rPr>
              <a:t> . (</a:t>
            </a:r>
            <a:r>
              <a:rPr lang="en-US" sz="1200" dirty="0" err="1">
                <a:solidFill>
                  <a:srgbClr val="BFBFBF"/>
                </a:solidFill>
              </a:rPr>
              <a:t>Ebenso</a:t>
            </a:r>
            <a:r>
              <a:rPr lang="en-US" sz="1200" dirty="0">
                <a:solidFill>
                  <a:srgbClr val="BFBFBF"/>
                </a:solidFill>
              </a:rPr>
              <a:t>  </a:t>
            </a:r>
            <a:r>
              <a:rPr lang="en-US" sz="1200" dirty="0" err="1">
                <a:solidFill>
                  <a:srgbClr val="BFBFBF"/>
                </a:solidFill>
              </a:rPr>
              <a:t>transportiert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deren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Abfallprodukte</a:t>
            </a:r>
            <a:r>
              <a:rPr lang="en-US" sz="1200" dirty="0">
                <a:solidFill>
                  <a:srgbClr val="BFBFBF"/>
                </a:solidFill>
              </a:rPr>
              <a:t> ab .)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Von den </a:t>
            </a:r>
            <a:r>
              <a:rPr lang="en-US" sz="1200" dirty="0" err="1">
                <a:solidFill>
                  <a:srgbClr val="BFBFBF"/>
                </a:solidFill>
              </a:rPr>
              <a:t>vielen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Bestandteilen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scheint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sich</a:t>
            </a:r>
            <a:r>
              <a:rPr lang="en-US" sz="1200" dirty="0">
                <a:solidFill>
                  <a:srgbClr val="BFBFBF"/>
                </a:solidFill>
              </a:rPr>
              <a:t> die Academy auf </a:t>
            </a:r>
            <a:r>
              <a:rPr lang="en-US" sz="1200" dirty="0" err="1">
                <a:solidFill>
                  <a:srgbClr val="BFBFBF"/>
                </a:solidFill>
              </a:rPr>
              <a:t>eine</a:t>
            </a:r>
            <a:r>
              <a:rPr lang="en-US" sz="1200" dirty="0">
                <a:solidFill>
                  <a:srgbClr val="BFBFBF"/>
                </a:solidFill>
              </a:rPr>
              <a:t> Klasse </a:t>
            </a:r>
            <a:r>
              <a:rPr lang="en-US" sz="1200" dirty="0" err="1">
                <a:solidFill>
                  <a:srgbClr val="BFBFBF"/>
                </a:solidFill>
              </a:rPr>
              <a:t>zu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konzentrieren</a:t>
            </a:r>
            <a:r>
              <a:rPr lang="en-US" sz="1200" dirty="0">
                <a:solidFill>
                  <a:srgbClr val="BFBFBF"/>
                </a:solidFill>
              </a:rPr>
              <a:t> – </a:t>
            </a: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dirty="0" err="1">
                <a:solidFill>
                  <a:srgbClr val="BFBFBF"/>
                </a:solidFill>
              </a:rPr>
              <a:t>Ionen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Ein </a:t>
            </a:r>
            <a:r>
              <a:rPr lang="en-US" sz="1200" dirty="0" err="1">
                <a:solidFill>
                  <a:srgbClr val="BFBFBF"/>
                </a:solidFill>
              </a:rPr>
              <a:t>weiterer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dirty="0" err="1">
                <a:solidFill>
                  <a:srgbClr val="BFBFBF"/>
                </a:solidFill>
              </a:rPr>
              <a:t>nichtionischer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Bestandteil</a:t>
            </a:r>
            <a:r>
              <a:rPr lang="en-US" sz="1200" dirty="0">
                <a:solidFill>
                  <a:srgbClr val="BFBFBF"/>
                </a:solidFill>
              </a:rPr>
              <a:t> des </a:t>
            </a:r>
            <a:r>
              <a:rPr lang="en-US" sz="1200" dirty="0" err="1">
                <a:solidFill>
                  <a:srgbClr val="BFBFBF"/>
                </a:solidFill>
              </a:rPr>
              <a:t>Kammerwassers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genießt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ebenfalls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große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Aufmerksamkeit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seitens</a:t>
            </a:r>
            <a:r>
              <a:rPr lang="en-US" sz="1200" dirty="0">
                <a:solidFill>
                  <a:srgbClr val="BFBFBF"/>
                </a:solidFill>
              </a:rPr>
              <a:t> der Academy – </a:t>
            </a:r>
            <a:r>
              <a:rPr lang="en-US" sz="1200" dirty="0" err="1">
                <a:solidFill>
                  <a:srgbClr val="BFBFBF"/>
                </a:solidFill>
              </a:rPr>
              <a:t>welcher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ist</a:t>
            </a:r>
            <a:r>
              <a:rPr lang="en-US" sz="1200" dirty="0">
                <a:solidFill>
                  <a:srgbClr val="BFBFBF"/>
                </a:solidFill>
              </a:rPr>
              <a:t> das? </a:t>
            </a:r>
            <a:r>
              <a:rPr lang="en-US" sz="1200" b="1" dirty="0" err="1">
                <a:solidFill>
                  <a:srgbClr val="0000FF"/>
                </a:solidFill>
              </a:rPr>
              <a:t>Ascorbat</a:t>
            </a:r>
            <a:r>
              <a:rPr lang="en-US" sz="1200" dirty="0">
                <a:solidFill>
                  <a:srgbClr val="BFBFBF"/>
                </a:solidFill>
              </a:rPr>
              <a:t>, </a:t>
            </a:r>
            <a:r>
              <a:rPr lang="en-US" sz="1200" i="1" dirty="0" err="1">
                <a:solidFill>
                  <a:srgbClr val="BFBFBF"/>
                </a:solidFill>
              </a:rPr>
              <a:t>auch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bekannt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i="1" dirty="0" err="1">
                <a:solidFill>
                  <a:srgbClr val="BFBFBF"/>
                </a:solidFill>
              </a:rPr>
              <a:t>als</a:t>
            </a:r>
            <a:r>
              <a:rPr lang="en-US" sz="1200" i="1" dirty="0">
                <a:solidFill>
                  <a:srgbClr val="BFBFBF"/>
                </a:solidFill>
              </a:rPr>
              <a:t> </a:t>
            </a:r>
            <a:r>
              <a:rPr lang="en-US" sz="1200" dirty="0">
                <a:solidFill>
                  <a:srgbClr val="BFBFBF"/>
                </a:solidFill>
              </a:rPr>
              <a:t>Vitamin C</a:t>
            </a:r>
            <a:endParaRPr dirty="0"/>
          </a:p>
        </p:txBody>
      </p:sp>
      <p:sp>
        <p:nvSpPr>
          <p:cNvPr id="1141" name="Google Shape;1141;p68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142" name="Google Shape;1142;p6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6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144" name="Google Shape;1144;p68"/>
          <p:cNvSpPr txBox="1"/>
          <p:nvPr/>
        </p:nvSpPr>
        <p:spPr>
          <a:xfrm>
            <a:off x="2986708" y="5151781"/>
            <a:ext cx="6077779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niedriger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Ascorbat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Plasma]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tatsächlich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10- bis 50-mal </a:t>
            </a:r>
            <a:r>
              <a:rPr lang="en-US" sz="1200" i="1" dirty="0" err="1">
                <a:solidFill>
                  <a:srgbClr val="0000FF"/>
                </a:solidFill>
              </a:rPr>
              <a:t>höher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Funktion</a:t>
            </a:r>
            <a:r>
              <a:rPr lang="en-US" sz="1200" i="1" dirty="0">
                <a:solidFill>
                  <a:srgbClr val="0000FF"/>
                </a:solidFill>
              </a:rPr>
              <a:t> hat das </a:t>
            </a:r>
            <a:r>
              <a:rPr lang="en-US" sz="1200" i="1" dirty="0" err="1">
                <a:solidFill>
                  <a:srgbClr val="0000FF"/>
                </a:solidFill>
              </a:rPr>
              <a:t>Ascorbat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im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Kammerwasser</a:t>
            </a:r>
            <a:r>
              <a:rPr lang="en-US" sz="1200" i="1" dirty="0">
                <a:solidFill>
                  <a:srgbClr val="0000FF"/>
                </a:solidFill>
              </a:rPr>
              <a:t> für </a:t>
            </a:r>
            <a:r>
              <a:rPr lang="en-US" sz="1200" i="1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56"/>
                  </a:ext>
                </a:extLst>
              </a:rPr>
              <a:t>die</a:t>
            </a:r>
            <a:r>
              <a:rPr lang="en-US" sz="1200" i="1" dirty="0">
                <a:solidFill>
                  <a:srgbClr val="0000FF"/>
                </a:solidFill>
              </a:rPr>
              <a:t> Gesundheit des Auges??</a:t>
            </a:r>
            <a:endParaRPr lang="en-US" sz="1200" dirty="0">
              <a:solidFill>
                <a:schemeClr val="dk1"/>
              </a:solidFill>
            </a:endParaRPr>
          </a:p>
          <a:p>
            <a:r>
              <a:rPr lang="en-US" sz="1200" dirty="0" err="1">
                <a:solidFill>
                  <a:srgbClr val="0000FF"/>
                </a:solidFill>
              </a:rPr>
              <a:t>Ascorbat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ein</a:t>
            </a:r>
            <a:r>
              <a:rPr lang="en-US" sz="1200" dirty="0">
                <a:solidFill>
                  <a:srgbClr val="0000FF"/>
                </a:solidFill>
              </a:rPr>
              <a:t>  </a:t>
            </a:r>
            <a:r>
              <a:rPr lang="en-US" sz="1200" dirty="0" err="1">
                <a:solidFill>
                  <a:srgbClr val="0000FF"/>
                </a:solidFill>
              </a:rPr>
              <a:t>Antioxidans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chemeClr val="dk1"/>
                </a:solidFill>
              </a:rPr>
              <a:t>. Seine </a:t>
            </a:r>
            <a:r>
              <a:rPr lang="en-US" sz="1200" dirty="0" err="1">
                <a:solidFill>
                  <a:schemeClr val="dk1"/>
                </a:solidFill>
              </a:rPr>
              <a:t>hohe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Konzentration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Kammerwasser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trägt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dazu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bei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einen</a:t>
            </a:r>
            <a:r>
              <a:rPr lang="en-US" sz="1200" dirty="0">
                <a:solidFill>
                  <a:schemeClr val="dk1"/>
                </a:solidFill>
              </a:rPr>
              <a:t> Teil der UV-</a:t>
            </a:r>
            <a:r>
              <a:rPr lang="en-US" sz="1200" dirty="0" err="1">
                <a:solidFill>
                  <a:schemeClr val="dk1"/>
                </a:solidFill>
              </a:rPr>
              <a:t>Strahlung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abzufangen</a:t>
            </a:r>
            <a:r>
              <a:rPr lang="en-US" sz="1200" dirty="0">
                <a:solidFill>
                  <a:schemeClr val="dk1"/>
                </a:solidFill>
              </a:rPr>
              <a:t> und </a:t>
            </a:r>
            <a:r>
              <a:rPr lang="en-US" sz="1200" dirty="0" err="1">
                <a:solidFill>
                  <a:schemeClr val="dk1"/>
                </a:solidFill>
              </a:rPr>
              <a:t>dadurch</a:t>
            </a:r>
            <a:r>
              <a:rPr lang="en-US" sz="1200" dirty="0">
                <a:solidFill>
                  <a:schemeClr val="dk1"/>
                </a:solidFill>
              </a:rPr>
              <a:t> die Linse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57"/>
                  </a:ext>
                </a:extLst>
              </a:rPr>
              <a:t>sowie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nachfolgende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Strukturen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schützen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lang="en-US" sz="12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69"/>
          <p:cNvSpPr txBox="1"/>
          <p:nvPr/>
        </p:nvSpPr>
        <p:spPr>
          <a:xfrm>
            <a:off x="304800" y="3389313"/>
            <a:ext cx="2320925" cy="102284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verringern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Kammerwasserbildung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b="1" i="1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b-Blocker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b="1" i="1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CAI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l-GR" sz="1200" b="1" i="1" dirty="0">
                <a:solidFill>
                  <a:srgbClr val="FFCC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α-</a:t>
            </a:r>
            <a:r>
              <a:rPr lang="en-US" sz="1200" b="1" i="1" dirty="0" err="1">
                <a:solidFill>
                  <a:srgbClr val="FFCC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Agonisten</a:t>
            </a:r>
            <a:endParaRPr sz="1600" b="1" dirty="0">
              <a:solidFill>
                <a:srgbClr val="FFCC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0" name="Google Shape;1150;p69"/>
          <p:cNvGrpSpPr/>
          <p:nvPr/>
        </p:nvGrpSpPr>
        <p:grpSpPr>
          <a:xfrm>
            <a:off x="762000" y="2484438"/>
            <a:ext cx="7642225" cy="615950"/>
            <a:chOff x="528" y="726"/>
            <a:chExt cx="4814" cy="388"/>
          </a:xfrm>
        </p:grpSpPr>
        <p:sp>
          <p:nvSpPr>
            <p:cNvPr id="1151" name="Google Shape;1151;p69"/>
            <p:cNvSpPr txBox="1"/>
            <p:nvPr/>
          </p:nvSpPr>
          <p:spPr>
            <a:xfrm>
              <a:off x="528" y="826"/>
              <a:ext cx="611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Augeninnendruck =</a:t>
              </a:r>
              <a:endParaRPr/>
            </a:p>
          </p:txBody>
        </p:sp>
        <p:sp>
          <p:nvSpPr>
            <p:cNvPr id="1152" name="Google Shape;1152;p69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0066FF"/>
                  </a:solidFill>
                </a:rPr>
                <a:t>µl</a:t>
              </a: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153" name="Google Shape;1153;p69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69"/>
            <p:cNvSpPr txBox="1"/>
            <p:nvPr/>
          </p:nvSpPr>
          <p:spPr>
            <a:xfrm>
              <a:off x="3848" y="764"/>
              <a:ext cx="1494" cy="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Episkleraler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  <p:sp>
        <p:nvSpPr>
          <p:cNvPr id="1155" name="Google Shape;1155;p69"/>
          <p:cNvSpPr txBox="1"/>
          <p:nvPr/>
        </p:nvSpPr>
        <p:spPr>
          <a:xfrm>
            <a:off x="390525" y="1143000"/>
            <a:ext cx="8404225" cy="822325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1156" name="Google Shape;1156;p69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57" name="Google Shape;1157;p69"/>
          <p:cNvSpPr txBox="1"/>
          <p:nvPr/>
        </p:nvSpPr>
        <p:spPr>
          <a:xfrm>
            <a:off x="2724150" y="4103688"/>
            <a:ext cx="4262705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158" name="Google Shape;1158;p69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159" name="Google Shape;1159;p6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69"/>
          <p:cNvSpPr/>
          <p:nvPr/>
        </p:nvSpPr>
        <p:spPr>
          <a:xfrm>
            <a:off x="2685917" y="4135313"/>
            <a:ext cx="3524250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6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162" name="Google Shape;1162;p69"/>
          <p:cNvSpPr/>
          <p:nvPr/>
        </p:nvSpPr>
        <p:spPr>
          <a:xfrm>
            <a:off x="1531522" y="2457451"/>
            <a:ext cx="4500977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7"/>
          <p:cNvGrpSpPr/>
          <p:nvPr/>
        </p:nvGrpSpPr>
        <p:grpSpPr>
          <a:xfrm>
            <a:off x="762000" y="2484438"/>
            <a:ext cx="7651750" cy="615950"/>
            <a:chOff x="528" y="726"/>
            <a:chExt cx="4820" cy="388"/>
          </a:xfrm>
        </p:grpSpPr>
        <p:sp>
          <p:nvSpPr>
            <p:cNvPr id="252" name="Google Shape;252;p7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53" name="Google Shape;253;p7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0066FF"/>
                  </a:solidFill>
                </a:rPr>
                <a:t>µl</a:t>
              </a: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254" name="Google Shape;254;p7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7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CC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CCCC00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sp>
        <p:nvSpPr>
          <p:cNvPr id="256" name="Google Shape;256;p7"/>
          <p:cNvSpPr txBox="1"/>
          <p:nvPr/>
        </p:nvSpPr>
        <p:spPr>
          <a:xfrm>
            <a:off x="390525" y="1143000"/>
            <a:ext cx="8404200" cy="3951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 stehende IO</a:t>
            </a:r>
            <a:r>
              <a:rPr lang="en-US" sz="1200" i="1">
                <a:solidFill>
                  <a:schemeClr val="dk1"/>
                </a:solidFill>
              </a:rPr>
              <a:t>D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Gleichung</a:t>
            </a:r>
            <a:endParaRPr/>
          </a:p>
        </p:txBody>
      </p:sp>
      <p:cxnSp>
        <p:nvCxnSpPr>
          <p:cNvPr id="257" name="Google Shape;257;p7"/>
          <p:cNvCxnSpPr/>
          <p:nvPr/>
        </p:nvCxnSpPr>
        <p:spPr>
          <a:xfrm>
            <a:off x="1752600" y="2707366"/>
            <a:ext cx="4038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" name="Google Shape;258;p7"/>
          <p:cNvSpPr txBox="1"/>
          <p:nvPr/>
        </p:nvSpPr>
        <p:spPr>
          <a:xfrm>
            <a:off x="2724150" y="4103688"/>
            <a:ext cx="4235450" cy="210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CCC00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CCCC00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…und/oder </a:t>
            </a: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den Glaskörper 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mit einem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hyperosmotischen 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Mittel</a:t>
            </a:r>
            <a:endParaRPr/>
          </a:p>
        </p:txBody>
      </p:sp>
      <p:sp>
        <p:nvSpPr>
          <p:cNvPr id="259" name="Google Shape;259;p7"/>
          <p:cNvSpPr/>
          <p:nvPr/>
        </p:nvSpPr>
        <p:spPr>
          <a:xfrm>
            <a:off x="2565400" y="4046738"/>
            <a:ext cx="228600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7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261" name="Google Shape;261;p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7"/>
          <p:cNvSpPr txBox="1"/>
          <p:nvPr/>
        </p:nvSpPr>
        <p:spPr>
          <a:xfrm>
            <a:off x="457200" y="3994100"/>
            <a:ext cx="2108100" cy="11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durch die Goldmann-Gleichung implizierte Maßnahmen zur Senkung des Augeninnendrucks</a:t>
            </a:r>
            <a:endParaRPr/>
          </a:p>
        </p:txBody>
      </p:sp>
      <p:sp>
        <p:nvSpPr>
          <p:cNvPr id="263" name="Google Shape;263;p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70"/>
          <p:cNvSpPr txBox="1"/>
          <p:nvPr/>
        </p:nvSpPr>
        <p:spPr>
          <a:xfrm>
            <a:off x="304800" y="3389313"/>
            <a:ext cx="2320925" cy="107208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verringern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Kammerwasserbildung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−−β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-Blocker</a:t>
            </a:r>
            <a:endParaRPr dirty="0"/>
          </a:p>
          <a:p>
            <a:pPr lvl="0">
              <a:buClr>
                <a:srgbClr val="0000FF"/>
              </a:buClr>
              <a:buSzPts val="1200"/>
            </a:pPr>
            <a:r>
              <a:rPr lang="en-US" sz="1200" b="1" dirty="0">
                <a:solidFill>
                  <a:srgbClr val="0302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302FF"/>
                </a:solidFill>
              </a:rPr>
              <a:t>Carboanhydrasehemmer</a:t>
            </a:r>
            <a:r>
              <a:rPr lang="en-US" sz="1200" dirty="0">
                <a:solidFill>
                  <a:srgbClr val="0302FF"/>
                </a:solidFill>
              </a:rPr>
              <a:t> (</a:t>
            </a:r>
            <a:r>
              <a:rPr lang="en-US" sz="1200" b="1" dirty="0">
                <a:solidFill>
                  <a:srgbClr val="0302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0"/>
                  </a:ext>
                </a:extLst>
              </a:rPr>
              <a:t>CAI)</a:t>
            </a:r>
            <a:endParaRPr dirty="0">
              <a:solidFill>
                <a:srgbClr val="0302FF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−−</a:t>
            </a:r>
            <a:r>
              <a:rPr lang="el-GR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α-</a:t>
            </a:r>
            <a:r>
              <a:rPr lang="en-US" sz="1200" b="1" dirty="0" err="1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Agonisten</a:t>
            </a:r>
            <a:endParaRPr dirty="0"/>
          </a:p>
        </p:txBody>
      </p:sp>
      <p:sp>
        <p:nvSpPr>
          <p:cNvPr id="1168" name="Google Shape;1168;p70"/>
          <p:cNvSpPr txBox="1"/>
          <p:nvPr/>
        </p:nvSpPr>
        <p:spPr>
          <a:xfrm>
            <a:off x="2724150" y="4103688"/>
            <a:ext cx="4262705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169" name="Google Shape;1169;p70"/>
          <p:cNvSpPr txBox="1"/>
          <p:nvPr/>
        </p:nvSpPr>
        <p:spPr>
          <a:xfrm>
            <a:off x="390525" y="1143000"/>
            <a:ext cx="8404225" cy="822325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170" name="Google Shape;1170;p7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171" name="Google Shape;1171;p7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70"/>
          <p:cNvSpPr/>
          <p:nvPr/>
        </p:nvSpPr>
        <p:spPr>
          <a:xfrm>
            <a:off x="2724150" y="4125321"/>
            <a:ext cx="3524250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7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174" name="Google Shape;1174;p70"/>
          <p:cNvGrpSpPr/>
          <p:nvPr/>
        </p:nvGrpSpPr>
        <p:grpSpPr>
          <a:xfrm>
            <a:off x="762000" y="2484438"/>
            <a:ext cx="7651750" cy="615950"/>
            <a:chOff x="528" y="726"/>
            <a:chExt cx="4820" cy="388"/>
          </a:xfrm>
        </p:grpSpPr>
        <p:sp>
          <p:nvSpPr>
            <p:cNvPr id="1175" name="Google Shape;1175;p70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176" name="Google Shape;1176;p70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0066FF"/>
                  </a:solidFill>
                </a:rPr>
                <a:t>µl</a:t>
              </a: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177" name="Google Shape;1177;p70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70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179" name="Google Shape;1179;p70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80" name="Google Shape;1180;p70"/>
          <p:cNvSpPr/>
          <p:nvPr/>
        </p:nvSpPr>
        <p:spPr>
          <a:xfrm>
            <a:off x="1531522" y="2457451"/>
            <a:ext cx="4500977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71"/>
          <p:cNvSpPr txBox="1"/>
          <p:nvPr/>
        </p:nvSpPr>
        <p:spPr>
          <a:xfrm>
            <a:off x="304800" y="3389313"/>
            <a:ext cx="2320925" cy="102284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verringern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Kammerwasserbildung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−−β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-Blocker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--CAI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−−</a:t>
            </a:r>
            <a:r>
              <a:rPr lang="el-GR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α-</a:t>
            </a:r>
            <a:r>
              <a:rPr lang="en-US" sz="1200" b="1" dirty="0" err="1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Agonisten</a:t>
            </a:r>
            <a:endParaRPr dirty="0"/>
          </a:p>
        </p:txBody>
      </p:sp>
      <p:sp>
        <p:nvSpPr>
          <p:cNvPr id="1186" name="Google Shape;1186;p71"/>
          <p:cNvSpPr txBox="1"/>
          <p:nvPr/>
        </p:nvSpPr>
        <p:spPr>
          <a:xfrm>
            <a:off x="2724150" y="4103688"/>
            <a:ext cx="4262705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187" name="Google Shape;1187;p71"/>
          <p:cNvSpPr txBox="1"/>
          <p:nvPr/>
        </p:nvSpPr>
        <p:spPr>
          <a:xfrm>
            <a:off x="390525" y="1143000"/>
            <a:ext cx="8404225" cy="822325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188" name="Google Shape;1188;p7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189" name="Google Shape;1189;p7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71"/>
          <p:cNvSpPr/>
          <p:nvPr/>
        </p:nvSpPr>
        <p:spPr>
          <a:xfrm>
            <a:off x="2660944" y="4120088"/>
            <a:ext cx="3524250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7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192" name="Google Shape;1192;p71"/>
          <p:cNvGrpSpPr/>
          <p:nvPr/>
        </p:nvGrpSpPr>
        <p:grpSpPr>
          <a:xfrm>
            <a:off x="762000" y="2484438"/>
            <a:ext cx="7651750" cy="615950"/>
            <a:chOff x="528" y="726"/>
            <a:chExt cx="4820" cy="388"/>
          </a:xfrm>
        </p:grpSpPr>
        <p:sp>
          <p:nvSpPr>
            <p:cNvPr id="1193" name="Google Shape;1193;p71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194" name="Google Shape;1194;p71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0066FF"/>
                  </a:solidFill>
                </a:rPr>
                <a:t>µl</a:t>
              </a: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195" name="Google Shape;1195;p71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71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197" name="Google Shape;1197;p71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8" name="Google Shape;1198;p71"/>
          <p:cNvSpPr/>
          <p:nvPr/>
        </p:nvSpPr>
        <p:spPr>
          <a:xfrm>
            <a:off x="1531522" y="2457451"/>
            <a:ext cx="4500977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71"/>
          <p:cNvSpPr txBox="1"/>
          <p:nvPr/>
        </p:nvSpPr>
        <p:spPr>
          <a:xfrm>
            <a:off x="2933700" y="3176588"/>
            <a:ext cx="5715000" cy="1134000"/>
          </a:xfrm>
          <a:prstGeom prst="rect">
            <a:avLst/>
          </a:prstGeom>
          <a:solidFill>
            <a:srgbClr val="FEFF8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Denken Sie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daran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Kammerwasserproduktion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Schlafs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abnimmt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Konsequenz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ergibt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sich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daraus</a:t>
            </a:r>
            <a:r>
              <a:rPr lang="en-US" sz="1200" i="1" dirty="0">
                <a:solidFill>
                  <a:srgbClr val="0000FF"/>
                </a:solidFill>
              </a:rPr>
              <a:t> für die </a:t>
            </a:r>
            <a:r>
              <a:rPr lang="en-US" sz="1200" i="1" dirty="0" err="1">
                <a:solidFill>
                  <a:srgbClr val="0000FF"/>
                </a:solidFill>
              </a:rPr>
              <a:t>Dosierung</a:t>
            </a:r>
            <a:r>
              <a:rPr lang="en-US" sz="1200" i="1" dirty="0">
                <a:solidFill>
                  <a:srgbClr val="0000FF"/>
                </a:solidFill>
              </a:rPr>
              <a:t> von </a:t>
            </a:r>
            <a:r>
              <a:rPr lang="en-US" sz="1200" i="1" dirty="0" err="1">
                <a:solidFill>
                  <a:srgbClr val="0000FF"/>
                </a:solidFill>
              </a:rPr>
              <a:t>Medikamenten</a:t>
            </a:r>
            <a:r>
              <a:rPr lang="en-US" sz="1200" i="1" dirty="0">
                <a:solidFill>
                  <a:srgbClr val="0000FF"/>
                </a:solidFill>
              </a:rPr>
              <a:t>, die die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2"/>
                  </a:ext>
                </a:extLst>
              </a:rPr>
              <a:t>Kammerwasserproduktion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hemmen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Dies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bedeutet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nicht so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vor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dem Schlafengehen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verabreicht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lassen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Glaukompatienten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Medikamente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also nicht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vor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 dem Schlafengehen </a:t>
            </a:r>
            <a:r>
              <a:rPr lang="en-US" sz="1200" dirty="0" err="1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einnehmen</a:t>
            </a:r>
            <a:r>
              <a:rPr lang="en-US" sz="1200" dirty="0">
                <a:solidFill>
                  <a:srgbClr val="FEFF83"/>
                </a:solidFill>
                <a:latin typeface="Arial"/>
                <a:ea typeface="Arial"/>
                <a:cs typeface="Arial"/>
                <a:sym typeface="Arial"/>
              </a:rPr>
              <a:t>!)</a:t>
            </a:r>
            <a:endParaRPr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72"/>
          <p:cNvSpPr txBox="1"/>
          <p:nvPr/>
        </p:nvSpPr>
        <p:spPr>
          <a:xfrm>
            <a:off x="304800" y="3389313"/>
            <a:ext cx="2320925" cy="102284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verringern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Kammerwasserbildung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−−β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-Blocker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--CAI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−−</a:t>
            </a:r>
            <a:r>
              <a:rPr lang="el-GR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α-</a:t>
            </a:r>
            <a:r>
              <a:rPr lang="en-US" sz="1200" b="1" dirty="0" err="1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Agonisten</a:t>
            </a:r>
            <a:endParaRPr dirty="0"/>
          </a:p>
        </p:txBody>
      </p:sp>
      <p:sp>
        <p:nvSpPr>
          <p:cNvPr id="1205" name="Google Shape;1205;p72"/>
          <p:cNvSpPr txBox="1"/>
          <p:nvPr/>
        </p:nvSpPr>
        <p:spPr>
          <a:xfrm>
            <a:off x="2746930" y="4143377"/>
            <a:ext cx="4262705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muss man also: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--die </a:t>
            </a:r>
            <a:r>
              <a:rPr lang="en-US" sz="1200" b="1" dirty="0" err="1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Kammerwasserbildung</a:t>
            </a:r>
            <a:r>
              <a:rPr lang="en-US" sz="1200" b="1" dirty="0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verringern</a:t>
            </a:r>
            <a:r>
              <a:rPr lang="en-US" sz="1200" b="1" dirty="0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verbessern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episkleralen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Venendruck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endParaRPr dirty="0"/>
          </a:p>
        </p:txBody>
      </p:sp>
      <p:sp>
        <p:nvSpPr>
          <p:cNvPr id="1206" name="Google Shape;1206;p72"/>
          <p:cNvSpPr txBox="1"/>
          <p:nvPr/>
        </p:nvSpPr>
        <p:spPr>
          <a:xfrm>
            <a:off x="390525" y="1143000"/>
            <a:ext cx="8404225" cy="822325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207" name="Google Shape;1207;p7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208" name="Google Shape;1208;p7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72"/>
          <p:cNvSpPr/>
          <p:nvPr/>
        </p:nvSpPr>
        <p:spPr>
          <a:xfrm>
            <a:off x="2669065" y="4211604"/>
            <a:ext cx="3524250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7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211" name="Google Shape;1211;p72"/>
          <p:cNvGrpSpPr/>
          <p:nvPr/>
        </p:nvGrpSpPr>
        <p:grpSpPr>
          <a:xfrm>
            <a:off x="762000" y="2484438"/>
            <a:ext cx="7651750" cy="615950"/>
            <a:chOff x="528" y="726"/>
            <a:chExt cx="4820" cy="388"/>
          </a:xfrm>
        </p:grpSpPr>
        <p:sp>
          <p:nvSpPr>
            <p:cNvPr id="1212" name="Google Shape;1212;p72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213" name="Google Shape;1213;p72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0066FF"/>
                  </a:solidFill>
                </a:rPr>
                <a:t>µl</a:t>
              </a: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214" name="Google Shape;1214;p72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72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216" name="Google Shape;1216;p72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17" name="Google Shape;1217;p72"/>
          <p:cNvSpPr/>
          <p:nvPr/>
        </p:nvSpPr>
        <p:spPr>
          <a:xfrm>
            <a:off x="1531522" y="2457451"/>
            <a:ext cx="4500977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72"/>
          <p:cNvSpPr txBox="1"/>
          <p:nvPr/>
        </p:nvSpPr>
        <p:spPr>
          <a:xfrm>
            <a:off x="2933700" y="3176588"/>
            <a:ext cx="5715000" cy="1133644"/>
          </a:xfrm>
          <a:prstGeom prst="rect">
            <a:avLst/>
          </a:prstGeom>
          <a:solidFill>
            <a:srgbClr val="FEFF8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rgbClr val="0000FF"/>
                </a:solidFill>
              </a:rPr>
              <a:t>Denken Sie </a:t>
            </a:r>
            <a:r>
              <a:rPr lang="en-US" sz="1200" i="1" dirty="0" err="1">
                <a:solidFill>
                  <a:srgbClr val="0000FF"/>
                </a:solidFill>
              </a:rPr>
              <a:t>daran</a:t>
            </a:r>
            <a:r>
              <a:rPr lang="en-US" sz="1200" i="1" dirty="0">
                <a:solidFill>
                  <a:srgbClr val="0000FF"/>
                </a:solidFill>
              </a:rPr>
              <a:t>, </a:t>
            </a:r>
            <a:r>
              <a:rPr lang="en-US" sz="1200" i="1" dirty="0" err="1">
                <a:solidFill>
                  <a:srgbClr val="0000FF"/>
                </a:solidFill>
              </a:rPr>
              <a:t>dass</a:t>
            </a:r>
            <a:r>
              <a:rPr lang="en-US" sz="1200" i="1" dirty="0">
                <a:solidFill>
                  <a:srgbClr val="0000FF"/>
                </a:solidFill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</a:rPr>
              <a:t>Kammerwasserproduktion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während</a:t>
            </a:r>
            <a:r>
              <a:rPr lang="en-US" sz="1200" i="1" dirty="0">
                <a:solidFill>
                  <a:srgbClr val="0000FF"/>
                </a:solidFill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</a:rPr>
              <a:t>Schlafs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deutlich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abnimmt</a:t>
            </a:r>
            <a:r>
              <a:rPr lang="en-US" sz="1200" i="1" dirty="0">
                <a:solidFill>
                  <a:srgbClr val="0000FF"/>
                </a:solidFill>
              </a:rPr>
              <a:t>. </a:t>
            </a:r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Konsequenz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ergibt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sich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daraus</a:t>
            </a:r>
            <a:r>
              <a:rPr lang="en-US" sz="1200" i="1" dirty="0">
                <a:solidFill>
                  <a:srgbClr val="0000FF"/>
                </a:solidFill>
              </a:rPr>
              <a:t> für die </a:t>
            </a:r>
            <a:r>
              <a:rPr lang="en-US" sz="1200" i="1" dirty="0" err="1">
                <a:solidFill>
                  <a:srgbClr val="0000FF"/>
                </a:solidFill>
              </a:rPr>
              <a:t>Dosierung</a:t>
            </a:r>
            <a:r>
              <a:rPr lang="en-US" sz="1200" i="1" dirty="0">
                <a:solidFill>
                  <a:srgbClr val="0000FF"/>
                </a:solidFill>
              </a:rPr>
              <a:t> von </a:t>
            </a:r>
            <a:r>
              <a:rPr lang="en-US" sz="1200" i="1" dirty="0" err="1">
                <a:solidFill>
                  <a:srgbClr val="0000FF"/>
                </a:solidFill>
              </a:rPr>
              <a:t>Medikamenten</a:t>
            </a:r>
            <a:r>
              <a:rPr lang="en-US" sz="1200" i="1" dirty="0">
                <a:solidFill>
                  <a:srgbClr val="0000FF"/>
                </a:solidFill>
              </a:rPr>
              <a:t>, die die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62"/>
                  </a:ext>
                </a:extLst>
              </a:rPr>
              <a:t>Kammerwasserproduktion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hemmen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bedeutet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nicht so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dem Schlafengehen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verabreicht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fragen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daher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unbedingt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Zeitpunkt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>
                <a:solidFill>
                  <a:schemeClr val="dk1"/>
                </a:solidFill>
              </a:rPr>
              <a:t>an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Nachmittags</a:t>
            </a:r>
            <a:r>
              <a:rPr lang="en-US" sz="1200" dirty="0">
                <a:solidFill>
                  <a:schemeClr val="dk1"/>
                </a:solidFill>
              </a:rPr>
              <a:t>-/</a:t>
            </a:r>
            <a:r>
              <a:rPr lang="en-US" sz="1200" dirty="0" err="1">
                <a:solidFill>
                  <a:schemeClr val="dk1"/>
                </a:solidFill>
              </a:rPr>
              <a:t>Abend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Medikamente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3"/>
                  </a:ext>
                </a:extLst>
              </a:rPr>
              <a:t>einnehmen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!)</a:t>
            </a:r>
            <a:endParaRPr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73"/>
          <p:cNvSpPr txBox="1"/>
          <p:nvPr/>
        </p:nvSpPr>
        <p:spPr>
          <a:xfrm>
            <a:off x="2724150" y="4103688"/>
            <a:ext cx="4262705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224" name="Google Shape;1224;p73"/>
          <p:cNvSpPr txBox="1"/>
          <p:nvPr/>
        </p:nvSpPr>
        <p:spPr>
          <a:xfrm>
            <a:off x="390525" y="1143000"/>
            <a:ext cx="8404225" cy="822325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225" name="Google Shape;1225;p73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226" name="Google Shape;1226;p7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73"/>
          <p:cNvSpPr txBox="1"/>
          <p:nvPr/>
        </p:nvSpPr>
        <p:spPr>
          <a:xfrm>
            <a:off x="3509962" y="5112603"/>
            <a:ext cx="5476876" cy="830997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beiden Laserverfahren verringern die Kammerwasserbildung?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b="1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Transsklerale Zyklophotokoagulation (TS-CPC)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b="1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Endozyklophotokoagulation (ECP)</a:t>
            </a:r>
            <a:endParaRPr/>
          </a:p>
        </p:txBody>
      </p:sp>
      <p:sp>
        <p:nvSpPr>
          <p:cNvPr id="1228" name="Google Shape;1228;p73"/>
          <p:cNvSpPr/>
          <p:nvPr/>
        </p:nvSpPr>
        <p:spPr>
          <a:xfrm>
            <a:off x="2724150" y="4145503"/>
            <a:ext cx="3524250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7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230" name="Google Shape;1230;p73"/>
          <p:cNvGrpSpPr/>
          <p:nvPr/>
        </p:nvGrpSpPr>
        <p:grpSpPr>
          <a:xfrm>
            <a:off x="762000" y="2484438"/>
            <a:ext cx="7651750" cy="615950"/>
            <a:chOff x="528" y="726"/>
            <a:chExt cx="4820" cy="388"/>
          </a:xfrm>
        </p:grpSpPr>
        <p:sp>
          <p:nvSpPr>
            <p:cNvPr id="1231" name="Google Shape;1231;p73"/>
            <p:cNvSpPr txBox="1"/>
            <p:nvPr/>
          </p:nvSpPr>
          <p:spPr>
            <a:xfrm>
              <a:off x="528" y="826"/>
              <a:ext cx="611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Augeninnendruck (IOD) =</a:t>
              </a:r>
              <a:endParaRPr/>
            </a:p>
          </p:txBody>
        </p:sp>
        <p:sp>
          <p:nvSpPr>
            <p:cNvPr id="1232" name="Google Shape;1232;p73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0066FF"/>
                  </a:solidFill>
                </a:rPr>
                <a:t>µl</a:t>
              </a: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233" name="Google Shape;1233;p73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73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235" name="Google Shape;1235;p73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36" name="Google Shape;1236;p73"/>
          <p:cNvSpPr/>
          <p:nvPr/>
        </p:nvSpPr>
        <p:spPr>
          <a:xfrm>
            <a:off x="1531522" y="2457451"/>
            <a:ext cx="4500977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73"/>
          <p:cNvSpPr txBox="1"/>
          <p:nvPr/>
        </p:nvSpPr>
        <p:spPr>
          <a:xfrm>
            <a:off x="304800" y="3389313"/>
            <a:ext cx="2320925" cy="102284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verringern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Kammerwasserbildung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−−β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-Blocker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--CAIs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−−</a:t>
            </a:r>
            <a:r>
              <a:rPr lang="el-GR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α-</a:t>
            </a:r>
            <a:r>
              <a:rPr lang="en-US" sz="1200" b="1" dirty="0" err="1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Agonisten</a:t>
            </a:r>
            <a:endParaRPr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74"/>
          <p:cNvSpPr txBox="1"/>
          <p:nvPr/>
        </p:nvSpPr>
        <p:spPr>
          <a:xfrm>
            <a:off x="2724150" y="4103688"/>
            <a:ext cx="4262705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243" name="Google Shape;1243;p74"/>
          <p:cNvSpPr txBox="1"/>
          <p:nvPr/>
        </p:nvSpPr>
        <p:spPr>
          <a:xfrm>
            <a:off x="390525" y="1143000"/>
            <a:ext cx="8404225" cy="822325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244" name="Google Shape;1244;p74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245" name="Google Shape;1245;p7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74"/>
          <p:cNvSpPr txBox="1"/>
          <p:nvPr/>
        </p:nvSpPr>
        <p:spPr>
          <a:xfrm>
            <a:off x="3509962" y="5112603"/>
            <a:ext cx="5476876" cy="830997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beiden Laserverfahren verringern die Kammerwasserbildung?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--Transsklerale Zyklophotokoagulation (TS-CPC)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--Endozyklophotokoagulation (ECP)</a:t>
            </a:r>
            <a:endParaRPr/>
          </a:p>
        </p:txBody>
      </p:sp>
      <p:sp>
        <p:nvSpPr>
          <p:cNvPr id="1247" name="Google Shape;1247;p74"/>
          <p:cNvSpPr/>
          <p:nvPr/>
        </p:nvSpPr>
        <p:spPr>
          <a:xfrm>
            <a:off x="2713133" y="4145502"/>
            <a:ext cx="3524250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7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249" name="Google Shape;1249;p74"/>
          <p:cNvGrpSpPr/>
          <p:nvPr/>
        </p:nvGrpSpPr>
        <p:grpSpPr>
          <a:xfrm>
            <a:off x="762000" y="2484438"/>
            <a:ext cx="7651750" cy="615950"/>
            <a:chOff x="528" y="726"/>
            <a:chExt cx="4820" cy="388"/>
          </a:xfrm>
        </p:grpSpPr>
        <p:sp>
          <p:nvSpPr>
            <p:cNvPr id="1250" name="Google Shape;1250;p74"/>
            <p:cNvSpPr txBox="1"/>
            <p:nvPr/>
          </p:nvSpPr>
          <p:spPr>
            <a:xfrm>
              <a:off x="528" y="826"/>
              <a:ext cx="611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Augeninnendruck (IOD) =</a:t>
              </a:r>
              <a:endParaRPr/>
            </a:p>
          </p:txBody>
        </p:sp>
        <p:sp>
          <p:nvSpPr>
            <p:cNvPr id="1251" name="Google Shape;1251;p74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0066FF"/>
                  </a:solidFill>
                </a:rPr>
                <a:t>µl</a:t>
              </a: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1252" name="Google Shape;1252;p74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74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254" name="Google Shape;1254;p74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55" name="Google Shape;1255;p74"/>
          <p:cNvSpPr/>
          <p:nvPr/>
        </p:nvSpPr>
        <p:spPr>
          <a:xfrm>
            <a:off x="1531522" y="2457451"/>
            <a:ext cx="4500977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74"/>
          <p:cNvSpPr txBox="1"/>
          <p:nvPr/>
        </p:nvSpPr>
        <p:spPr>
          <a:xfrm>
            <a:off x="304800" y="3389313"/>
            <a:ext cx="2320925" cy="102284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verringern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Kammerwasserbildung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−−β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-Blocker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--CAIs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−−</a:t>
            </a:r>
            <a:r>
              <a:rPr lang="el-GR" sz="1200" b="1" dirty="0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α-</a:t>
            </a:r>
            <a:r>
              <a:rPr lang="en-US" sz="1200" b="1" dirty="0" err="1">
                <a:solidFill>
                  <a:srgbClr val="0000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Agonisten</a:t>
            </a:r>
            <a:endParaRPr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7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75</a:t>
            </a:fld>
            <a:endParaRPr/>
          </a:p>
        </p:txBody>
      </p:sp>
      <p:sp>
        <p:nvSpPr>
          <p:cNvPr id="1262" name="Google Shape;1262;p7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pic>
        <p:nvPicPr>
          <p:cNvPr id="1263" name="Google Shape;1263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600200"/>
            <a:ext cx="3544773" cy="3208020"/>
          </a:xfrm>
          <a:prstGeom prst="rect">
            <a:avLst/>
          </a:prstGeom>
          <a:noFill/>
          <a:ln>
            <a:noFill/>
          </a:ln>
        </p:spPr>
      </p:pic>
      <p:sp>
        <p:nvSpPr>
          <p:cNvPr id="1264" name="Google Shape;1264;p75"/>
          <p:cNvSpPr txBox="1"/>
          <p:nvPr/>
        </p:nvSpPr>
        <p:spPr>
          <a:xfrm>
            <a:off x="2960019" y="6018669"/>
            <a:ext cx="322395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 (CPC)</a:t>
            </a:r>
            <a:endParaRPr/>
          </a:p>
        </p:txBody>
      </p:sp>
      <p:sp>
        <p:nvSpPr>
          <p:cNvPr id="1265" name="Google Shape;1265;p75"/>
          <p:cNvSpPr txBox="1"/>
          <p:nvPr/>
        </p:nvSpPr>
        <p:spPr>
          <a:xfrm>
            <a:off x="1243958" y="4808220"/>
            <a:ext cx="136165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Transskleral</a:t>
            </a:r>
            <a:endParaRPr/>
          </a:p>
        </p:txBody>
      </p:sp>
      <p:sp>
        <p:nvSpPr>
          <p:cNvPr id="1266" name="Google Shape;1266;p75"/>
          <p:cNvSpPr txBox="1"/>
          <p:nvPr/>
        </p:nvSpPr>
        <p:spPr>
          <a:xfrm>
            <a:off x="5813837" y="4808220"/>
            <a:ext cx="124264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Endoskopisch</a:t>
            </a:r>
            <a:endParaRPr/>
          </a:p>
        </p:txBody>
      </p:sp>
      <p:pic>
        <p:nvPicPr>
          <p:cNvPr id="1267" name="Google Shape;1267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95288" y="2014359"/>
            <a:ext cx="5079747" cy="2793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76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273" name="Google Shape;1273;p76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274" name="Google Shape;1274;p7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275" name="Google Shape;1275;p7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76"/>
          <p:cNvSpPr txBox="1"/>
          <p:nvPr/>
        </p:nvSpPr>
        <p:spPr>
          <a:xfrm>
            <a:off x="76200" y="3634220"/>
            <a:ext cx="33528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 zwei Arten des Abflusses gibt es?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7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278" name="Google Shape;1278;p76"/>
          <p:cNvGrpSpPr/>
          <p:nvPr/>
        </p:nvGrpSpPr>
        <p:grpSpPr>
          <a:xfrm>
            <a:off x="762000" y="2643188"/>
            <a:ext cx="7658100" cy="644525"/>
            <a:chOff x="528" y="826"/>
            <a:chExt cx="4824" cy="406"/>
          </a:xfrm>
        </p:grpSpPr>
        <p:sp>
          <p:nvSpPr>
            <p:cNvPr id="1279" name="Google Shape;1279;p76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1280" name="Google Shape;1280;p76"/>
            <p:cNvSpPr txBox="1"/>
            <p:nvPr/>
          </p:nvSpPr>
          <p:spPr>
            <a:xfrm>
              <a:off x="1070" y="845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1281" name="Google Shape;1281;p76"/>
            <p:cNvSpPr txBox="1"/>
            <p:nvPr/>
          </p:nvSpPr>
          <p:spPr>
            <a:xfrm>
              <a:off x="3697" y="944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76"/>
            <p:cNvSpPr txBox="1"/>
            <p:nvPr/>
          </p:nvSpPr>
          <p:spPr>
            <a:xfrm>
              <a:off x="3852" y="886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</a:rPr>
                <a:t>Episkleraler</a:t>
              </a:r>
              <a:r>
                <a:rPr lang="en-US" sz="1200" b="1" dirty="0">
                  <a:solidFill>
                    <a:srgbClr val="BFBFBF"/>
                  </a:solidFill>
                </a:rPr>
                <a:t> </a:t>
              </a:r>
              <a:r>
                <a:rPr lang="en-US" sz="1200" b="1" dirty="0" err="1">
                  <a:solidFill>
                    <a:srgbClr val="BFBFBF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  <p:cxnSp>
        <p:nvCxnSpPr>
          <p:cNvPr id="1283" name="Google Shape;1283;p76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84" name="Google Shape;1284;p76"/>
          <p:cNvSpPr/>
          <p:nvPr/>
        </p:nvSpPr>
        <p:spPr>
          <a:xfrm>
            <a:off x="2492061" y="2803445"/>
            <a:ext cx="1426271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77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290" name="Google Shape;1290;p77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291" name="Google Shape;1291;p77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292" name="Google Shape;1292;p7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77"/>
          <p:cNvSpPr txBox="1"/>
          <p:nvPr/>
        </p:nvSpPr>
        <p:spPr>
          <a:xfrm>
            <a:off x="76200" y="3634220"/>
            <a:ext cx="3352800" cy="5244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4"/>
                  </a:ext>
                </a:extLst>
              </a:rPr>
              <a:t>U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/S)</a:t>
            </a:r>
            <a:endParaRPr dirty="0"/>
          </a:p>
        </p:txBody>
      </p:sp>
      <p:sp>
        <p:nvSpPr>
          <p:cNvPr id="1294" name="Google Shape;1294;p7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cxnSp>
        <p:nvCxnSpPr>
          <p:cNvPr id="1300" name="Google Shape;1300;p77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01" name="Google Shape;1301;p77"/>
          <p:cNvSpPr/>
          <p:nvPr/>
        </p:nvSpPr>
        <p:spPr>
          <a:xfrm>
            <a:off x="2638077" y="2792413"/>
            <a:ext cx="1426271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oogle Shape;1278;p76">
            <a:extLst>
              <a:ext uri="{FF2B5EF4-FFF2-40B4-BE49-F238E27FC236}">
                <a16:creationId xmlns:a16="http://schemas.microsoft.com/office/drawing/2014/main" id="{1C184A92-40AF-7B51-6FE7-2A9FE882CD2B}"/>
              </a:ext>
            </a:extLst>
          </p:cNvPr>
          <p:cNvGrpSpPr/>
          <p:nvPr/>
        </p:nvGrpSpPr>
        <p:grpSpPr>
          <a:xfrm>
            <a:off x="762000" y="2643188"/>
            <a:ext cx="7658100" cy="644525"/>
            <a:chOff x="528" y="826"/>
            <a:chExt cx="4824" cy="406"/>
          </a:xfrm>
        </p:grpSpPr>
        <p:sp>
          <p:nvSpPr>
            <p:cNvPr id="3" name="Google Shape;1279;p76">
              <a:extLst>
                <a:ext uri="{FF2B5EF4-FFF2-40B4-BE49-F238E27FC236}">
                  <a16:creationId xmlns:a16="http://schemas.microsoft.com/office/drawing/2014/main" id="{64C5CAB0-CFE1-A36F-5737-451CCFD31BA7}"/>
                </a:ext>
              </a:extLst>
            </p:cNvPr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4" name="Google Shape;1280;p76">
              <a:extLst>
                <a:ext uri="{FF2B5EF4-FFF2-40B4-BE49-F238E27FC236}">
                  <a16:creationId xmlns:a16="http://schemas.microsoft.com/office/drawing/2014/main" id="{51AFEFCC-984A-60E6-A173-A01988C3B089}"/>
                </a:ext>
              </a:extLst>
            </p:cNvPr>
            <p:cNvSpPr txBox="1"/>
            <p:nvPr/>
          </p:nvSpPr>
          <p:spPr>
            <a:xfrm>
              <a:off x="1070" y="845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5" name="Google Shape;1281;p76">
              <a:extLst>
                <a:ext uri="{FF2B5EF4-FFF2-40B4-BE49-F238E27FC236}">
                  <a16:creationId xmlns:a16="http://schemas.microsoft.com/office/drawing/2014/main" id="{7C1DBBBB-D458-0274-ABF7-A80CC21D99EC}"/>
                </a:ext>
              </a:extLst>
            </p:cNvPr>
            <p:cNvSpPr txBox="1"/>
            <p:nvPr/>
          </p:nvSpPr>
          <p:spPr>
            <a:xfrm>
              <a:off x="3697" y="944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282;p76">
              <a:extLst>
                <a:ext uri="{FF2B5EF4-FFF2-40B4-BE49-F238E27FC236}">
                  <a16:creationId xmlns:a16="http://schemas.microsoft.com/office/drawing/2014/main" id="{1403FE02-5683-1B17-4ED9-49EB630E15EE}"/>
                </a:ext>
              </a:extLst>
            </p:cNvPr>
            <p:cNvSpPr txBox="1"/>
            <p:nvPr/>
          </p:nvSpPr>
          <p:spPr>
            <a:xfrm>
              <a:off x="3852" y="886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</a:rPr>
                <a:t>Episkleraler</a:t>
              </a:r>
              <a:r>
                <a:rPr lang="en-US" sz="1200" b="1" dirty="0">
                  <a:solidFill>
                    <a:srgbClr val="BFBFBF"/>
                  </a:solidFill>
                </a:rPr>
                <a:t> </a:t>
              </a:r>
              <a:r>
                <a:rPr lang="en-US" sz="1200" b="1" dirty="0" err="1">
                  <a:solidFill>
                    <a:srgbClr val="BFBFBF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p78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307" name="Google Shape;1307;p78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308" name="Google Shape;1308;p78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309" name="Google Shape;1309;p7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78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311" name="Google Shape;1311;p7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cxnSp>
        <p:nvCxnSpPr>
          <p:cNvPr id="1317" name="Google Shape;1317;p78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8" name="Google Shape;1318;p78"/>
          <p:cNvSpPr/>
          <p:nvPr/>
        </p:nvSpPr>
        <p:spPr>
          <a:xfrm>
            <a:off x="2592388" y="2781412"/>
            <a:ext cx="1426271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78"/>
          <p:cNvSpPr txBox="1"/>
          <p:nvPr/>
        </p:nvSpPr>
        <p:spPr>
          <a:xfrm>
            <a:off x="2133604" y="5543342"/>
            <a:ext cx="4876800" cy="764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davon wird als „konventioneller Abfluss“ bezeichnet, die andere als „unkonventioneller“. Welcher ist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5"/>
                  </a:ext>
                </a:extLst>
              </a:rPr>
              <a:t>welcher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20" name="Google Shape;1320;p78"/>
          <p:cNvCxnSpPr/>
          <p:nvPr/>
        </p:nvCxnSpPr>
        <p:spPr>
          <a:xfrm>
            <a:off x="1752600" y="4391350"/>
            <a:ext cx="609600" cy="115199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2" name="Google Shape;1278;p76">
            <a:extLst>
              <a:ext uri="{FF2B5EF4-FFF2-40B4-BE49-F238E27FC236}">
                <a16:creationId xmlns:a16="http://schemas.microsoft.com/office/drawing/2014/main" id="{37032FC6-F42C-34FA-E8CD-12D39F10AFBF}"/>
              </a:ext>
            </a:extLst>
          </p:cNvPr>
          <p:cNvGrpSpPr/>
          <p:nvPr/>
        </p:nvGrpSpPr>
        <p:grpSpPr>
          <a:xfrm>
            <a:off x="762000" y="2643188"/>
            <a:ext cx="7658100" cy="644525"/>
            <a:chOff x="528" y="826"/>
            <a:chExt cx="4824" cy="406"/>
          </a:xfrm>
        </p:grpSpPr>
        <p:sp>
          <p:nvSpPr>
            <p:cNvPr id="3" name="Google Shape;1279;p76">
              <a:extLst>
                <a:ext uri="{FF2B5EF4-FFF2-40B4-BE49-F238E27FC236}">
                  <a16:creationId xmlns:a16="http://schemas.microsoft.com/office/drawing/2014/main" id="{0B9C43D5-8B05-DBF1-70C7-B361306DBFEB}"/>
                </a:ext>
              </a:extLst>
            </p:cNvPr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4" name="Google Shape;1280;p76">
              <a:extLst>
                <a:ext uri="{FF2B5EF4-FFF2-40B4-BE49-F238E27FC236}">
                  <a16:creationId xmlns:a16="http://schemas.microsoft.com/office/drawing/2014/main" id="{244813DD-E339-397E-E2D2-30B1CF0E9AC2}"/>
                </a:ext>
              </a:extLst>
            </p:cNvPr>
            <p:cNvSpPr txBox="1"/>
            <p:nvPr/>
          </p:nvSpPr>
          <p:spPr>
            <a:xfrm>
              <a:off x="1070" y="845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5" name="Google Shape;1281;p76">
              <a:extLst>
                <a:ext uri="{FF2B5EF4-FFF2-40B4-BE49-F238E27FC236}">
                  <a16:creationId xmlns:a16="http://schemas.microsoft.com/office/drawing/2014/main" id="{E1318489-0374-5F92-861F-CB78DD542100}"/>
                </a:ext>
              </a:extLst>
            </p:cNvPr>
            <p:cNvSpPr txBox="1"/>
            <p:nvPr/>
          </p:nvSpPr>
          <p:spPr>
            <a:xfrm>
              <a:off x="3697" y="944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282;p76">
              <a:extLst>
                <a:ext uri="{FF2B5EF4-FFF2-40B4-BE49-F238E27FC236}">
                  <a16:creationId xmlns:a16="http://schemas.microsoft.com/office/drawing/2014/main" id="{781A3EE3-E3F6-F521-F890-A4DE8AEB9CFA}"/>
                </a:ext>
              </a:extLst>
            </p:cNvPr>
            <p:cNvSpPr txBox="1"/>
            <p:nvPr/>
          </p:nvSpPr>
          <p:spPr>
            <a:xfrm>
              <a:off x="3852" y="886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</a:rPr>
                <a:t>Episkleraler</a:t>
              </a:r>
              <a:r>
                <a:rPr lang="en-US" sz="1200" b="1" dirty="0">
                  <a:solidFill>
                    <a:srgbClr val="BFBFBF"/>
                  </a:solidFill>
                </a:rPr>
                <a:t> </a:t>
              </a:r>
              <a:r>
                <a:rPr lang="en-US" sz="1200" b="1" dirty="0" err="1">
                  <a:solidFill>
                    <a:srgbClr val="BFBFBF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79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326" name="Google Shape;1326;p79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327" name="Google Shape;1327;p79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328" name="Google Shape;1328;p7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79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330" name="Google Shape;1330;p7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cxnSp>
        <p:nvCxnSpPr>
          <p:cNvPr id="1336" name="Google Shape;1336;p79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37" name="Google Shape;1337;p79"/>
          <p:cNvSpPr/>
          <p:nvPr/>
        </p:nvSpPr>
        <p:spPr>
          <a:xfrm>
            <a:off x="2638077" y="2786285"/>
            <a:ext cx="1426271" cy="457194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79"/>
          <p:cNvSpPr txBox="1"/>
          <p:nvPr/>
        </p:nvSpPr>
        <p:spPr>
          <a:xfrm>
            <a:off x="2133604" y="5543342"/>
            <a:ext cx="4876796" cy="7643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davon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bezeichnet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andere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“. Welcher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</a:t>
            </a:r>
            <a:endParaRPr dirty="0"/>
          </a:p>
        </p:txBody>
      </p:sp>
      <p:cxnSp>
        <p:nvCxnSpPr>
          <p:cNvPr id="1339" name="Google Shape;1339;p79"/>
          <p:cNvCxnSpPr/>
          <p:nvPr/>
        </p:nvCxnSpPr>
        <p:spPr>
          <a:xfrm>
            <a:off x="1752600" y="4391350"/>
            <a:ext cx="609600" cy="115199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4" name="Google Shape;1278;p76">
            <a:extLst>
              <a:ext uri="{FF2B5EF4-FFF2-40B4-BE49-F238E27FC236}">
                <a16:creationId xmlns:a16="http://schemas.microsoft.com/office/drawing/2014/main" id="{4CEC6E2B-C574-C293-0B4A-33B300B3D51F}"/>
              </a:ext>
            </a:extLst>
          </p:cNvPr>
          <p:cNvGrpSpPr/>
          <p:nvPr/>
        </p:nvGrpSpPr>
        <p:grpSpPr>
          <a:xfrm>
            <a:off x="762000" y="2643188"/>
            <a:ext cx="7658100" cy="644525"/>
            <a:chOff x="528" y="826"/>
            <a:chExt cx="4824" cy="406"/>
          </a:xfrm>
        </p:grpSpPr>
        <p:sp>
          <p:nvSpPr>
            <p:cNvPr id="5" name="Google Shape;1279;p76">
              <a:extLst>
                <a:ext uri="{FF2B5EF4-FFF2-40B4-BE49-F238E27FC236}">
                  <a16:creationId xmlns:a16="http://schemas.microsoft.com/office/drawing/2014/main" id="{B858808C-0979-7A9E-FC64-1F1E85D15066}"/>
                </a:ext>
              </a:extLst>
            </p:cNvPr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6" name="Google Shape;1280;p76">
              <a:extLst>
                <a:ext uri="{FF2B5EF4-FFF2-40B4-BE49-F238E27FC236}">
                  <a16:creationId xmlns:a16="http://schemas.microsoft.com/office/drawing/2014/main" id="{01CAA89C-FB2C-9C7C-49A2-D736E2995AD8}"/>
                </a:ext>
              </a:extLst>
            </p:cNvPr>
            <p:cNvSpPr txBox="1"/>
            <p:nvPr/>
          </p:nvSpPr>
          <p:spPr>
            <a:xfrm>
              <a:off x="1070" y="845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7" name="Google Shape;1281;p76">
              <a:extLst>
                <a:ext uri="{FF2B5EF4-FFF2-40B4-BE49-F238E27FC236}">
                  <a16:creationId xmlns:a16="http://schemas.microsoft.com/office/drawing/2014/main" id="{99DD66AA-6A69-8D87-EC43-55768A2D8118}"/>
                </a:ext>
              </a:extLst>
            </p:cNvPr>
            <p:cNvSpPr txBox="1"/>
            <p:nvPr/>
          </p:nvSpPr>
          <p:spPr>
            <a:xfrm>
              <a:off x="3697" y="944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1282;p76">
              <a:extLst>
                <a:ext uri="{FF2B5EF4-FFF2-40B4-BE49-F238E27FC236}">
                  <a16:creationId xmlns:a16="http://schemas.microsoft.com/office/drawing/2014/main" id="{A76FEBD9-FB7D-3E80-F807-CB578A4DD00F}"/>
                </a:ext>
              </a:extLst>
            </p:cNvPr>
            <p:cNvSpPr txBox="1"/>
            <p:nvPr/>
          </p:nvSpPr>
          <p:spPr>
            <a:xfrm>
              <a:off x="3852" y="886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</a:rPr>
                <a:t>Episkleraler</a:t>
              </a:r>
              <a:r>
                <a:rPr lang="en-US" sz="1200" b="1" dirty="0">
                  <a:solidFill>
                    <a:srgbClr val="BFBFBF"/>
                  </a:solidFill>
                </a:rPr>
                <a:t> </a:t>
              </a:r>
              <a:r>
                <a:rPr lang="en-US" sz="1200" b="1" dirty="0" err="1">
                  <a:solidFill>
                    <a:srgbClr val="BFBFBF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8"/>
          <p:cNvGrpSpPr/>
          <p:nvPr/>
        </p:nvGrpSpPr>
        <p:grpSpPr>
          <a:xfrm>
            <a:off x="762000" y="2484439"/>
            <a:ext cx="7651750" cy="582613"/>
            <a:chOff x="528" y="726"/>
            <a:chExt cx="4820" cy="367"/>
          </a:xfrm>
        </p:grpSpPr>
        <p:sp>
          <p:nvSpPr>
            <p:cNvPr id="269" name="Google Shape;269;p8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70" name="Google Shape;270;p8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0066FF"/>
                  </a:solidFill>
                </a:rPr>
                <a:t>µl</a:t>
              </a: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271" name="Google Shape;271;p8"/>
            <p:cNvSpPr txBox="1"/>
            <p:nvPr/>
          </p:nvSpPr>
          <p:spPr>
            <a:xfrm>
              <a:off x="3703" y="805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8"/>
            <p:cNvSpPr txBox="1"/>
            <p:nvPr/>
          </p:nvSpPr>
          <p:spPr>
            <a:xfrm>
              <a:off x="3848" y="785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CC00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CCCC00"/>
                  </a:solidFill>
                </a:rPr>
                <a:t>Episkleraler</a:t>
              </a:r>
              <a:r>
                <a:rPr lang="en-US" sz="1200" b="1" dirty="0">
                  <a:solidFill>
                    <a:srgbClr val="CCCC00"/>
                  </a:solidFill>
                </a:rPr>
                <a:t> </a:t>
              </a:r>
              <a:r>
                <a:rPr lang="en-US" sz="1200" b="1" dirty="0" err="1">
                  <a:solidFill>
                    <a:srgbClr val="CCCC00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  <p:sp>
        <p:nvSpPr>
          <p:cNvPr id="273" name="Google Shape;273;p8"/>
          <p:cNvSpPr txBox="1"/>
          <p:nvPr/>
        </p:nvSpPr>
        <p:spPr>
          <a:xfrm>
            <a:off x="390525" y="1143000"/>
            <a:ext cx="8404200" cy="3951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 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274" name="Google Shape;274;p8"/>
          <p:cNvCxnSpPr/>
          <p:nvPr/>
        </p:nvCxnSpPr>
        <p:spPr>
          <a:xfrm>
            <a:off x="1752600" y="2718068"/>
            <a:ext cx="4038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5" name="Google Shape;275;p8"/>
          <p:cNvSpPr txBox="1"/>
          <p:nvPr/>
        </p:nvSpPr>
        <p:spPr>
          <a:xfrm>
            <a:off x="2724150" y="4103688"/>
            <a:ext cx="4235450" cy="210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und/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CCC00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CCCC00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…und/oder </a:t>
            </a: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den Glaskörper 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mit einem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hyperosmotischen 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Mittel</a:t>
            </a:r>
            <a:endParaRPr/>
          </a:p>
        </p:txBody>
      </p:sp>
      <p:sp>
        <p:nvSpPr>
          <p:cNvPr id="276" name="Google Shape;276;p8"/>
          <p:cNvSpPr/>
          <p:nvPr/>
        </p:nvSpPr>
        <p:spPr>
          <a:xfrm>
            <a:off x="2586375" y="4101378"/>
            <a:ext cx="228600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8"/>
          <p:cNvSpPr txBox="1"/>
          <p:nvPr/>
        </p:nvSpPr>
        <p:spPr>
          <a:xfrm>
            <a:off x="423000" y="4218825"/>
            <a:ext cx="2108100" cy="11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durch die Goldmann-Gleichung implizierte Maßnahmen zur Senkung des Augeninnendrucks</a:t>
            </a:r>
            <a:endParaRPr/>
          </a:p>
        </p:txBody>
      </p:sp>
      <p:sp>
        <p:nvSpPr>
          <p:cNvPr id="279" name="Google Shape;279;p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280" name="Google Shape;280;p8"/>
          <p:cNvSpPr txBox="1"/>
          <p:nvPr/>
        </p:nvSpPr>
        <p:spPr>
          <a:xfrm>
            <a:off x="50799" y="5808752"/>
            <a:ext cx="24804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 Maßnahme zur Senkung des Augeninnendrucks, die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sich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aus der </a:t>
            </a:r>
            <a:endParaRPr/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r>
              <a:rPr lang="en-US" sz="1200" i="1">
                <a:solidFill>
                  <a:schemeClr val="dk1"/>
                </a:solidFill>
              </a:rPr>
              <a:t> ableiten lässt</a:t>
            </a:r>
            <a:endParaRPr/>
          </a:p>
        </p:txBody>
      </p:sp>
      <p:sp>
        <p:nvSpPr>
          <p:cNvPr id="281" name="Google Shape;281;p8"/>
          <p:cNvSpPr/>
          <p:nvPr/>
        </p:nvSpPr>
        <p:spPr>
          <a:xfrm>
            <a:off x="2814975" y="5370527"/>
            <a:ext cx="5791200" cy="10920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Vorschau-Hinweis!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 Ende der Reihe werden wir uns mit einem wichtigen und häufig angewandten Manöver zur Senkung des Augeninnendrucks befassen, das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 der Goldmann-Gleichung hervorgeht</a:t>
            </a:r>
            <a:endParaRPr/>
          </a:p>
        </p:txBody>
      </p:sp>
      <p:sp>
        <p:nvSpPr>
          <p:cNvPr id="282" name="Google Shape;282;p8"/>
          <p:cNvSpPr/>
          <p:nvPr/>
        </p:nvSpPr>
        <p:spPr>
          <a:xfrm>
            <a:off x="2586383" y="5597679"/>
            <a:ext cx="228600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8"/>
          <p:cNvSpPr txBox="1"/>
          <p:nvPr/>
        </p:nvSpPr>
        <p:spPr>
          <a:xfrm>
            <a:off x="3299856" y="6504801"/>
            <a:ext cx="25442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 Frage – fahren Sie fort, wenn Sie bereit sind</a:t>
            </a: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80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345" name="Google Shape;1345;p80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346" name="Google Shape;1346;p80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347" name="Google Shape;1347;p8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p80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349" name="Google Shape;1349;p8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cxnSp>
        <p:nvCxnSpPr>
          <p:cNvPr id="1355" name="Google Shape;1355;p80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56" name="Google Shape;1356;p80"/>
          <p:cNvSpPr/>
          <p:nvPr/>
        </p:nvSpPr>
        <p:spPr>
          <a:xfrm>
            <a:off x="2472319" y="2792413"/>
            <a:ext cx="1426271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80"/>
          <p:cNvSpPr txBox="1"/>
          <p:nvPr/>
        </p:nvSpPr>
        <p:spPr>
          <a:xfrm>
            <a:off x="2133604" y="5543342"/>
            <a:ext cx="4876796" cy="7643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davon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bezeichnet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andere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“. Welcher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</a:t>
            </a:r>
            <a:endParaRPr dirty="0"/>
          </a:p>
        </p:txBody>
      </p:sp>
      <p:sp>
        <p:nvSpPr>
          <p:cNvPr id="1358" name="Google Shape;1358;p80"/>
          <p:cNvSpPr txBox="1"/>
          <p:nvPr/>
        </p:nvSpPr>
        <p:spPr>
          <a:xfrm>
            <a:off x="3185455" y="4043452"/>
            <a:ext cx="5562600" cy="1077218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davon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druckabhängiger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bezeichnet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andere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druckunabhängiger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“. Welcher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cxnSp>
        <p:nvCxnSpPr>
          <p:cNvPr id="1359" name="Google Shape;1359;p80"/>
          <p:cNvCxnSpPr>
            <a:stCxn id="1348" idx="2"/>
          </p:cNvCxnSpPr>
          <p:nvPr/>
        </p:nvCxnSpPr>
        <p:spPr>
          <a:xfrm>
            <a:off x="1752600" y="4158466"/>
            <a:ext cx="609600" cy="138488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360" name="Google Shape;1360;p80"/>
          <p:cNvCxnSpPr/>
          <p:nvPr/>
        </p:nvCxnSpPr>
        <p:spPr>
          <a:xfrm rot="10800000" flipH="1">
            <a:off x="2362200" y="4800600"/>
            <a:ext cx="823255" cy="74274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2" name="Google Shape;1278;p76">
            <a:extLst>
              <a:ext uri="{FF2B5EF4-FFF2-40B4-BE49-F238E27FC236}">
                <a16:creationId xmlns:a16="http://schemas.microsoft.com/office/drawing/2014/main" id="{78773A6D-3FEA-20F9-45FB-0092AE90DE06}"/>
              </a:ext>
            </a:extLst>
          </p:cNvPr>
          <p:cNvGrpSpPr/>
          <p:nvPr/>
        </p:nvGrpSpPr>
        <p:grpSpPr>
          <a:xfrm>
            <a:off x="762000" y="2643188"/>
            <a:ext cx="7658100" cy="644525"/>
            <a:chOff x="528" y="826"/>
            <a:chExt cx="4824" cy="406"/>
          </a:xfrm>
        </p:grpSpPr>
        <p:sp>
          <p:nvSpPr>
            <p:cNvPr id="3" name="Google Shape;1279;p76">
              <a:extLst>
                <a:ext uri="{FF2B5EF4-FFF2-40B4-BE49-F238E27FC236}">
                  <a16:creationId xmlns:a16="http://schemas.microsoft.com/office/drawing/2014/main" id="{B854D77B-AFB9-ECA5-7C2E-F2A4CD348E11}"/>
                </a:ext>
              </a:extLst>
            </p:cNvPr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4" name="Google Shape;1280;p76">
              <a:extLst>
                <a:ext uri="{FF2B5EF4-FFF2-40B4-BE49-F238E27FC236}">
                  <a16:creationId xmlns:a16="http://schemas.microsoft.com/office/drawing/2014/main" id="{E1DE27CF-DB80-539C-D80D-B53097030B3A}"/>
                </a:ext>
              </a:extLst>
            </p:cNvPr>
            <p:cNvSpPr txBox="1"/>
            <p:nvPr/>
          </p:nvSpPr>
          <p:spPr>
            <a:xfrm>
              <a:off x="1070" y="845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5" name="Google Shape;1281;p76">
              <a:extLst>
                <a:ext uri="{FF2B5EF4-FFF2-40B4-BE49-F238E27FC236}">
                  <a16:creationId xmlns:a16="http://schemas.microsoft.com/office/drawing/2014/main" id="{33469472-9633-528C-2EC1-E6BF827551CB}"/>
                </a:ext>
              </a:extLst>
            </p:cNvPr>
            <p:cNvSpPr txBox="1"/>
            <p:nvPr/>
          </p:nvSpPr>
          <p:spPr>
            <a:xfrm>
              <a:off x="3697" y="944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282;p76">
              <a:extLst>
                <a:ext uri="{FF2B5EF4-FFF2-40B4-BE49-F238E27FC236}">
                  <a16:creationId xmlns:a16="http://schemas.microsoft.com/office/drawing/2014/main" id="{DC4DDA7D-B85C-D4AE-8C6C-B93ABAB32057}"/>
                </a:ext>
              </a:extLst>
            </p:cNvPr>
            <p:cNvSpPr txBox="1"/>
            <p:nvPr/>
          </p:nvSpPr>
          <p:spPr>
            <a:xfrm>
              <a:off x="3852" y="886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</a:rPr>
                <a:t>Episkleraler</a:t>
              </a:r>
              <a:r>
                <a:rPr lang="en-US" sz="1200" b="1" dirty="0">
                  <a:solidFill>
                    <a:srgbClr val="BFBFBF"/>
                  </a:solidFill>
                </a:rPr>
                <a:t> </a:t>
              </a:r>
              <a:r>
                <a:rPr lang="en-US" sz="1200" b="1" dirty="0" err="1">
                  <a:solidFill>
                    <a:srgbClr val="BFBFBF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81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366" name="Google Shape;1366;p81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367" name="Google Shape;1367;p8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368" name="Google Shape;1368;p8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81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370" name="Google Shape;1370;p8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cxnSp>
        <p:nvCxnSpPr>
          <p:cNvPr id="1376" name="Google Shape;1376;p81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77" name="Google Shape;1377;p81"/>
          <p:cNvSpPr/>
          <p:nvPr/>
        </p:nvSpPr>
        <p:spPr>
          <a:xfrm>
            <a:off x="2592388" y="2779753"/>
            <a:ext cx="1426271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81"/>
          <p:cNvSpPr txBox="1"/>
          <p:nvPr/>
        </p:nvSpPr>
        <p:spPr>
          <a:xfrm>
            <a:off x="2133604" y="5543342"/>
            <a:ext cx="4876796" cy="7643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davon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bezeichnet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andere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“. Welcher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</a:t>
            </a:r>
            <a:endParaRPr dirty="0"/>
          </a:p>
        </p:txBody>
      </p:sp>
      <p:sp>
        <p:nvSpPr>
          <p:cNvPr id="1379" name="Google Shape;1379;p81"/>
          <p:cNvSpPr txBox="1"/>
          <p:nvPr/>
        </p:nvSpPr>
        <p:spPr>
          <a:xfrm>
            <a:off x="3185455" y="4043452"/>
            <a:ext cx="5562600" cy="1077218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davon wird als „druckabhängiger Abfluss“ bezeichnet, der andere als „druckunabhängiger“. Welcher ist welcher?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druckabhängig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druckunabhängig</a:t>
            </a:r>
            <a:endParaRPr/>
          </a:p>
        </p:txBody>
      </p:sp>
      <p:cxnSp>
        <p:nvCxnSpPr>
          <p:cNvPr id="1380" name="Google Shape;1380;p81"/>
          <p:cNvCxnSpPr>
            <a:stCxn id="1369" idx="2"/>
          </p:cNvCxnSpPr>
          <p:nvPr/>
        </p:nvCxnSpPr>
        <p:spPr>
          <a:xfrm>
            <a:off x="1752600" y="4158466"/>
            <a:ext cx="609600" cy="138488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381" name="Google Shape;1381;p81"/>
          <p:cNvCxnSpPr/>
          <p:nvPr/>
        </p:nvCxnSpPr>
        <p:spPr>
          <a:xfrm rot="10800000" flipH="1">
            <a:off x="2362200" y="4800600"/>
            <a:ext cx="823255" cy="74274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2" name="Google Shape;1278;p76">
            <a:extLst>
              <a:ext uri="{FF2B5EF4-FFF2-40B4-BE49-F238E27FC236}">
                <a16:creationId xmlns:a16="http://schemas.microsoft.com/office/drawing/2014/main" id="{E7D6C766-2207-1E95-555A-7197E5DC660F}"/>
              </a:ext>
            </a:extLst>
          </p:cNvPr>
          <p:cNvGrpSpPr/>
          <p:nvPr/>
        </p:nvGrpSpPr>
        <p:grpSpPr>
          <a:xfrm>
            <a:off x="762000" y="2643188"/>
            <a:ext cx="7658100" cy="644525"/>
            <a:chOff x="528" y="826"/>
            <a:chExt cx="4824" cy="406"/>
          </a:xfrm>
        </p:grpSpPr>
        <p:sp>
          <p:nvSpPr>
            <p:cNvPr id="3" name="Google Shape;1279;p76">
              <a:extLst>
                <a:ext uri="{FF2B5EF4-FFF2-40B4-BE49-F238E27FC236}">
                  <a16:creationId xmlns:a16="http://schemas.microsoft.com/office/drawing/2014/main" id="{968ABC54-32BF-365A-D9FA-FBD50625E076}"/>
                </a:ext>
              </a:extLst>
            </p:cNvPr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4" name="Google Shape;1280;p76">
              <a:extLst>
                <a:ext uri="{FF2B5EF4-FFF2-40B4-BE49-F238E27FC236}">
                  <a16:creationId xmlns:a16="http://schemas.microsoft.com/office/drawing/2014/main" id="{23FFDB7D-72F2-789F-D239-A6113C241F72}"/>
                </a:ext>
              </a:extLst>
            </p:cNvPr>
            <p:cNvSpPr txBox="1"/>
            <p:nvPr/>
          </p:nvSpPr>
          <p:spPr>
            <a:xfrm>
              <a:off x="1070" y="845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5" name="Google Shape;1281;p76">
              <a:extLst>
                <a:ext uri="{FF2B5EF4-FFF2-40B4-BE49-F238E27FC236}">
                  <a16:creationId xmlns:a16="http://schemas.microsoft.com/office/drawing/2014/main" id="{954A6342-D791-FFFB-BAFF-324586D84154}"/>
                </a:ext>
              </a:extLst>
            </p:cNvPr>
            <p:cNvSpPr txBox="1"/>
            <p:nvPr/>
          </p:nvSpPr>
          <p:spPr>
            <a:xfrm>
              <a:off x="3697" y="944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282;p76">
              <a:extLst>
                <a:ext uri="{FF2B5EF4-FFF2-40B4-BE49-F238E27FC236}">
                  <a16:creationId xmlns:a16="http://schemas.microsoft.com/office/drawing/2014/main" id="{AFF4A54D-FB5D-82D0-334B-D9EDF57C3923}"/>
                </a:ext>
              </a:extLst>
            </p:cNvPr>
            <p:cNvSpPr txBox="1"/>
            <p:nvPr/>
          </p:nvSpPr>
          <p:spPr>
            <a:xfrm>
              <a:off x="3852" y="886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</a:rPr>
                <a:t>Episkleraler</a:t>
              </a:r>
              <a:r>
                <a:rPr lang="en-US" sz="1200" b="1" dirty="0">
                  <a:solidFill>
                    <a:srgbClr val="BFBFBF"/>
                  </a:solidFill>
                </a:rPr>
                <a:t> </a:t>
              </a:r>
              <a:r>
                <a:rPr lang="en-US" sz="1200" b="1" dirty="0" err="1">
                  <a:solidFill>
                    <a:srgbClr val="BFBFBF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82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387" name="Google Shape;1387;p82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388" name="Google Shape;1388;p8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82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390" name="Google Shape;1390;p8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391" name="Google Shape;1391;p82"/>
          <p:cNvSpPr txBox="1"/>
          <p:nvPr/>
        </p:nvSpPr>
        <p:spPr>
          <a:xfrm>
            <a:off x="2133604" y="5543342"/>
            <a:ext cx="4876796" cy="10772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Einer davon wird als „konventioneller Abfluss“ bezeichnet, der andere als „unkonventioneller“. Welcher ist welcher?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</a:t>
            </a:r>
            <a:endParaRPr/>
          </a:p>
        </p:txBody>
      </p:sp>
      <p:cxnSp>
        <p:nvCxnSpPr>
          <p:cNvPr id="1392" name="Google Shape;1392;p82"/>
          <p:cNvCxnSpPr>
            <a:stCxn id="1389" idx="2"/>
          </p:cNvCxnSpPr>
          <p:nvPr/>
        </p:nvCxnSpPr>
        <p:spPr>
          <a:xfrm>
            <a:off x="1752600" y="4158466"/>
            <a:ext cx="609600" cy="1384884"/>
          </a:xfrm>
          <a:prstGeom prst="straightConnector1">
            <a:avLst/>
          </a:prstGeom>
          <a:noFill/>
          <a:ln w="222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393" name="Google Shape;1393;p82"/>
          <p:cNvCxnSpPr/>
          <p:nvPr/>
        </p:nvCxnSpPr>
        <p:spPr>
          <a:xfrm rot="10800000" flipH="1">
            <a:off x="2362200" y="4800600"/>
            <a:ext cx="823255" cy="742742"/>
          </a:xfrm>
          <a:prstGeom prst="straightConnector1">
            <a:avLst/>
          </a:prstGeom>
          <a:noFill/>
          <a:ln w="222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94" name="Google Shape;1394;p82"/>
          <p:cNvSpPr txBox="1"/>
          <p:nvPr/>
        </p:nvSpPr>
        <p:spPr>
          <a:xfrm>
            <a:off x="3185455" y="4043452"/>
            <a:ext cx="5562600" cy="1077218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Einer davon wird als „druckabhängiger Abfluss“ bezeichnet, der andere als „druckunabhängiger“. Welcher ist welcher?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druckabhängig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druckunabhängig</a:t>
            </a:r>
            <a:endParaRPr/>
          </a:p>
        </p:txBody>
      </p:sp>
      <p:sp>
        <p:nvSpPr>
          <p:cNvPr id="1395" name="Google Shape;1395;p82"/>
          <p:cNvSpPr txBox="1"/>
          <p:nvPr/>
        </p:nvSpPr>
        <p:spPr>
          <a:xfrm>
            <a:off x="364333" y="5111439"/>
            <a:ext cx="8148300" cy="579900"/>
          </a:xfrm>
          <a:prstGeom prst="rect">
            <a:avLst/>
          </a:prstGeom>
          <a:solidFill>
            <a:srgbClr val="456767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00"/>
                </a:solidFill>
              </a:rPr>
              <a:t>Zur Klarstellung: Es handelt sich hierbei um zwei synonym verwendete </a:t>
            </a:r>
            <a:r>
              <a:rPr lang="en-US" sz="1200">
                <a:solidFill>
                  <a:srgbClr val="FFFF00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6"/>
                  </a:ext>
                </a:extLst>
              </a:rPr>
              <a:t>Begriffsgruppen</a:t>
            </a:r>
            <a:r>
              <a:rPr lang="en-US" sz="1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TM-Abfluss </a:t>
            </a:r>
            <a:r>
              <a:rPr lang="en-US" sz="1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ist auch bekannt als </a:t>
            </a:r>
            <a:r>
              <a:rPr lang="en-US" sz="1200" i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konventioneller Abfluss </a:t>
            </a:r>
            <a:r>
              <a:rPr lang="en-US" sz="1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ist auch bekannt als </a:t>
            </a:r>
            <a:r>
              <a:rPr lang="en-US" sz="1200" i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druckabhängiger Abfluss.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U/S-Abfluss </a:t>
            </a:r>
            <a:r>
              <a:rPr lang="en-US" sz="1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ist auch bekannt als </a:t>
            </a:r>
            <a:r>
              <a:rPr lang="en-US" sz="1200" i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unkonventioneller Abfluss </a:t>
            </a:r>
            <a:r>
              <a:rPr lang="en-US" sz="1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ist auch bekannt als </a:t>
            </a:r>
            <a:r>
              <a:rPr lang="en-US" sz="1200" i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druckunabhängiger Abfluss.</a:t>
            </a:r>
            <a:endParaRPr/>
          </a:p>
        </p:txBody>
      </p:sp>
      <p:cxnSp>
        <p:nvCxnSpPr>
          <p:cNvPr id="1401" name="Google Shape;1401;p82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02" name="Google Shape;1402;p82"/>
          <p:cNvSpPr/>
          <p:nvPr/>
        </p:nvSpPr>
        <p:spPr>
          <a:xfrm>
            <a:off x="2586720" y="2780843"/>
            <a:ext cx="1426271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p82"/>
          <p:cNvSpPr txBox="1"/>
          <p:nvPr/>
        </p:nvSpPr>
        <p:spPr>
          <a:xfrm>
            <a:off x="3299856" y="6616358"/>
            <a:ext cx="25442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 Frage – fahren Sie fort, wenn Sie bereit sind</a:t>
            </a:r>
            <a:endParaRPr/>
          </a:p>
        </p:txBody>
      </p:sp>
      <p:grpSp>
        <p:nvGrpSpPr>
          <p:cNvPr id="2" name="Google Shape;1278;p76">
            <a:extLst>
              <a:ext uri="{FF2B5EF4-FFF2-40B4-BE49-F238E27FC236}">
                <a16:creationId xmlns:a16="http://schemas.microsoft.com/office/drawing/2014/main" id="{857B04B2-B899-7C62-7072-17A54780BF6F}"/>
              </a:ext>
            </a:extLst>
          </p:cNvPr>
          <p:cNvGrpSpPr/>
          <p:nvPr/>
        </p:nvGrpSpPr>
        <p:grpSpPr>
          <a:xfrm>
            <a:off x="762000" y="2643188"/>
            <a:ext cx="7658100" cy="644525"/>
            <a:chOff x="528" y="826"/>
            <a:chExt cx="4824" cy="406"/>
          </a:xfrm>
        </p:grpSpPr>
        <p:sp>
          <p:nvSpPr>
            <p:cNvPr id="3" name="Google Shape;1279;p76">
              <a:extLst>
                <a:ext uri="{FF2B5EF4-FFF2-40B4-BE49-F238E27FC236}">
                  <a16:creationId xmlns:a16="http://schemas.microsoft.com/office/drawing/2014/main" id="{6651A7DB-AE45-A5C5-2478-E1DF23743C01}"/>
                </a:ext>
              </a:extLst>
            </p:cNvPr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4" name="Google Shape;1280;p76">
              <a:extLst>
                <a:ext uri="{FF2B5EF4-FFF2-40B4-BE49-F238E27FC236}">
                  <a16:creationId xmlns:a16="http://schemas.microsoft.com/office/drawing/2014/main" id="{E8914104-950D-AD87-BC8C-82E6D56B6812}"/>
                </a:ext>
              </a:extLst>
            </p:cNvPr>
            <p:cNvSpPr txBox="1"/>
            <p:nvPr/>
          </p:nvSpPr>
          <p:spPr>
            <a:xfrm>
              <a:off x="1070" y="845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5" name="Google Shape;1281;p76">
              <a:extLst>
                <a:ext uri="{FF2B5EF4-FFF2-40B4-BE49-F238E27FC236}">
                  <a16:creationId xmlns:a16="http://schemas.microsoft.com/office/drawing/2014/main" id="{39658C15-6968-DB26-8538-6F03D646FC60}"/>
                </a:ext>
              </a:extLst>
            </p:cNvPr>
            <p:cNvSpPr txBox="1"/>
            <p:nvPr/>
          </p:nvSpPr>
          <p:spPr>
            <a:xfrm>
              <a:off x="3697" y="944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282;p76">
              <a:extLst>
                <a:ext uri="{FF2B5EF4-FFF2-40B4-BE49-F238E27FC236}">
                  <a16:creationId xmlns:a16="http://schemas.microsoft.com/office/drawing/2014/main" id="{380768FE-CA2E-7CC0-BBCC-BF61301B759C}"/>
                </a:ext>
              </a:extLst>
            </p:cNvPr>
            <p:cNvSpPr txBox="1"/>
            <p:nvPr/>
          </p:nvSpPr>
          <p:spPr>
            <a:xfrm>
              <a:off x="3852" y="886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</a:rPr>
                <a:t>Episkleraler</a:t>
              </a:r>
              <a:r>
                <a:rPr lang="en-US" sz="1200" b="1" dirty="0">
                  <a:solidFill>
                    <a:srgbClr val="BFBFBF"/>
                  </a:solidFill>
                </a:rPr>
                <a:t> </a:t>
              </a:r>
              <a:r>
                <a:rPr lang="en-US" sz="1200" b="1" dirty="0" err="1">
                  <a:solidFill>
                    <a:srgbClr val="BFBFBF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83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409" name="Google Shape;1409;p83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410" name="Google Shape;1410;p83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411" name="Google Shape;1411;p8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2" name="Google Shape;1412;p83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413" name="Google Shape;1413;p8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cxnSp>
        <p:nvCxnSpPr>
          <p:cNvPr id="1419" name="Google Shape;1419;p83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20" name="Google Shape;1420;p83"/>
          <p:cNvSpPr/>
          <p:nvPr/>
        </p:nvSpPr>
        <p:spPr>
          <a:xfrm>
            <a:off x="2498773" y="2748725"/>
            <a:ext cx="1426271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p83"/>
          <p:cNvSpPr txBox="1"/>
          <p:nvPr/>
        </p:nvSpPr>
        <p:spPr>
          <a:xfrm>
            <a:off x="2133604" y="5543342"/>
            <a:ext cx="4876796" cy="10772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davon wird als „konventioneller Abfluss“ bezeichnet, die andere als „unkonventioneller“. Welche ist welche?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</a:t>
            </a:r>
            <a:endParaRPr/>
          </a:p>
        </p:txBody>
      </p:sp>
      <p:sp>
        <p:nvSpPr>
          <p:cNvPr id="1422" name="Google Shape;1422;p83"/>
          <p:cNvSpPr txBox="1"/>
          <p:nvPr/>
        </p:nvSpPr>
        <p:spPr>
          <a:xfrm>
            <a:off x="1824002" y="836901"/>
            <a:ext cx="7054090" cy="1815882"/>
          </a:xfrm>
          <a:prstGeom prst="rect">
            <a:avLst/>
          </a:prstGeom>
          <a:solidFill>
            <a:srgbClr val="5BFF5B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bedeutet es, wenn man sagt, der Abfluss sei „druckabhängig“ oder „druckunabhängig“?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Dies bezieht sich darauf, ob die Abflussrate durch den Augeninnendruck (IOD) beeinflusst wird. Sehen Sie sich den Nenner der Goldmann-Gleichung genauer an. Beachten Sie, dass darin der Abfluss eine Funktion des IOD ist (daher das </a:t>
            </a:r>
            <a:r>
              <a:rPr lang="en-US" sz="1200" i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mmHg </a:t>
            </a:r>
            <a:r>
              <a:rPr lang="en-US" sz="120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im Term). Bei druckabhängigem Abfluss (d. h. Abfluss über die TM) führt ein Anstieg des Augeninnendrucks zu einer erhöhten Abflusskapazität. Andererseits haben Veränderungen des Augeninnendrucks </a:t>
            </a:r>
            <a:r>
              <a:rPr lang="en-US" sz="1200" b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keinen </a:t>
            </a:r>
            <a:r>
              <a:rPr lang="en-US" sz="120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Einfluss auf den U/S-Abfluss – er ist druckunabhängig. Daraus lässt sich (zu Recht) schließen, dass Dr. Goldmann zum Zeitpunkt der Entwicklung seiner Gleichung den uveoskleralen Abfluss noch nicht kannte.</a:t>
            </a:r>
            <a:endParaRPr/>
          </a:p>
        </p:txBody>
      </p:sp>
      <p:cxnSp>
        <p:nvCxnSpPr>
          <p:cNvPr id="1423" name="Google Shape;1423;p83"/>
          <p:cNvCxnSpPr>
            <a:stCxn id="1412" idx="2"/>
          </p:cNvCxnSpPr>
          <p:nvPr/>
        </p:nvCxnSpPr>
        <p:spPr>
          <a:xfrm>
            <a:off x="1752600" y="4158466"/>
            <a:ext cx="609600" cy="138488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24" name="Google Shape;1424;p83"/>
          <p:cNvCxnSpPr/>
          <p:nvPr/>
        </p:nvCxnSpPr>
        <p:spPr>
          <a:xfrm rot="10800000" flipH="1">
            <a:off x="2362200" y="4800600"/>
            <a:ext cx="823255" cy="74274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25" name="Google Shape;1425;p83"/>
          <p:cNvCxnSpPr/>
          <p:nvPr/>
        </p:nvCxnSpPr>
        <p:spPr>
          <a:xfrm rot="10800000">
            <a:off x="5918201" y="2466650"/>
            <a:ext cx="0" cy="20291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426" name="Google Shape;1426;p83"/>
          <p:cNvSpPr txBox="1"/>
          <p:nvPr/>
        </p:nvSpPr>
        <p:spPr>
          <a:xfrm>
            <a:off x="3185455" y="4043452"/>
            <a:ext cx="5562600" cy="1077218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davon wird als „druckabhängiger Abfluss“ bezeichnet, der andere als „druckunabhängiger“. Welcher ist welcher?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druckabhängig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druckunabhängig</a:t>
            </a:r>
            <a:endParaRPr/>
          </a:p>
        </p:txBody>
      </p:sp>
      <p:grpSp>
        <p:nvGrpSpPr>
          <p:cNvPr id="2" name="Google Shape;1278;p76">
            <a:extLst>
              <a:ext uri="{FF2B5EF4-FFF2-40B4-BE49-F238E27FC236}">
                <a16:creationId xmlns:a16="http://schemas.microsoft.com/office/drawing/2014/main" id="{8FB82536-87DE-491D-FDE6-4419DCAFF104}"/>
              </a:ext>
            </a:extLst>
          </p:cNvPr>
          <p:cNvGrpSpPr/>
          <p:nvPr/>
        </p:nvGrpSpPr>
        <p:grpSpPr>
          <a:xfrm>
            <a:off x="762000" y="2643188"/>
            <a:ext cx="7658100" cy="644525"/>
            <a:chOff x="528" y="826"/>
            <a:chExt cx="4824" cy="406"/>
          </a:xfrm>
        </p:grpSpPr>
        <p:sp>
          <p:nvSpPr>
            <p:cNvPr id="3" name="Google Shape;1279;p76">
              <a:extLst>
                <a:ext uri="{FF2B5EF4-FFF2-40B4-BE49-F238E27FC236}">
                  <a16:creationId xmlns:a16="http://schemas.microsoft.com/office/drawing/2014/main" id="{EB3AD165-1AEE-910E-AE72-7D72950408DA}"/>
                </a:ext>
              </a:extLst>
            </p:cNvPr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4" name="Google Shape;1280;p76">
              <a:extLst>
                <a:ext uri="{FF2B5EF4-FFF2-40B4-BE49-F238E27FC236}">
                  <a16:creationId xmlns:a16="http://schemas.microsoft.com/office/drawing/2014/main" id="{6FB92127-4FE7-F95E-D1B5-83147640ED7F}"/>
                </a:ext>
              </a:extLst>
            </p:cNvPr>
            <p:cNvSpPr txBox="1"/>
            <p:nvPr/>
          </p:nvSpPr>
          <p:spPr>
            <a:xfrm>
              <a:off x="1070" y="845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5" name="Google Shape;1281;p76">
              <a:extLst>
                <a:ext uri="{FF2B5EF4-FFF2-40B4-BE49-F238E27FC236}">
                  <a16:creationId xmlns:a16="http://schemas.microsoft.com/office/drawing/2014/main" id="{3C127967-E929-A5CE-CD09-30F23F742A0E}"/>
                </a:ext>
              </a:extLst>
            </p:cNvPr>
            <p:cNvSpPr txBox="1"/>
            <p:nvPr/>
          </p:nvSpPr>
          <p:spPr>
            <a:xfrm>
              <a:off x="3697" y="944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282;p76">
              <a:extLst>
                <a:ext uri="{FF2B5EF4-FFF2-40B4-BE49-F238E27FC236}">
                  <a16:creationId xmlns:a16="http://schemas.microsoft.com/office/drawing/2014/main" id="{31381C7C-181B-1FF5-196B-5986C5FC824D}"/>
                </a:ext>
              </a:extLst>
            </p:cNvPr>
            <p:cNvSpPr txBox="1"/>
            <p:nvPr/>
          </p:nvSpPr>
          <p:spPr>
            <a:xfrm>
              <a:off x="3852" y="886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</a:rPr>
                <a:t>Episkleraler</a:t>
              </a:r>
              <a:r>
                <a:rPr lang="en-US" sz="1200" b="1" dirty="0">
                  <a:solidFill>
                    <a:srgbClr val="BFBFBF"/>
                  </a:solidFill>
                </a:rPr>
                <a:t> </a:t>
              </a:r>
              <a:r>
                <a:rPr lang="en-US" sz="1200" b="1" dirty="0" err="1">
                  <a:solidFill>
                    <a:srgbClr val="BFBFBF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84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432" name="Google Shape;1432;p84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433" name="Google Shape;1433;p84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434" name="Google Shape;1434;p8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5" name="Google Shape;1435;p84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436" name="Google Shape;1436;p8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cxnSp>
        <p:nvCxnSpPr>
          <p:cNvPr id="1442" name="Google Shape;1442;p84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3" name="Google Shape;1443;p84"/>
          <p:cNvSpPr/>
          <p:nvPr/>
        </p:nvSpPr>
        <p:spPr>
          <a:xfrm>
            <a:off x="2519509" y="2772186"/>
            <a:ext cx="1426271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84"/>
          <p:cNvSpPr txBox="1"/>
          <p:nvPr/>
        </p:nvSpPr>
        <p:spPr>
          <a:xfrm>
            <a:off x="2133604" y="5543342"/>
            <a:ext cx="4876796" cy="10772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davon wird als „konventioneller Abfluss“ bezeichnet, die andere als „unkonventioneller“. Welche ist welche?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</a:t>
            </a:r>
            <a:endParaRPr/>
          </a:p>
        </p:txBody>
      </p:sp>
      <p:sp>
        <p:nvSpPr>
          <p:cNvPr id="1445" name="Google Shape;1445;p84"/>
          <p:cNvSpPr txBox="1"/>
          <p:nvPr/>
        </p:nvSpPr>
        <p:spPr>
          <a:xfrm>
            <a:off x="1824002" y="836901"/>
            <a:ext cx="7054090" cy="1815882"/>
          </a:xfrm>
          <a:prstGeom prst="rect">
            <a:avLst/>
          </a:prstGeom>
          <a:solidFill>
            <a:srgbClr val="5BFF5B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bedeutet es, wenn man sagt, der Abfluss sei „druckabhängig“ oder „druckunabhängig“?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 bezieht sich darauf, ob die Abflussrate durch den Augeninnendruck (IOD) beeinflusst wird. </a:t>
            </a:r>
            <a:r>
              <a:rPr lang="en-US" sz="120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Sehen Sie sich den Nenner der Goldmann-Gleichung genauer an. Beachten Sie, dass darin der Abfluss eine Funktion des IOD ist (daher das </a:t>
            </a:r>
            <a:r>
              <a:rPr lang="en-US" sz="1200" i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mmHg </a:t>
            </a:r>
            <a:r>
              <a:rPr lang="en-US" sz="120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im Term). Bei druckabhängigem Abfluss (d. h. Abfluss über die TM) führt ein Anstieg des Augeninnendrucks zu einer erhöhten Abflusskapazität. Andererseits haben Veränderungen des Augeninnendrucks </a:t>
            </a:r>
            <a:r>
              <a:rPr lang="en-US" sz="1200" b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keinen </a:t>
            </a:r>
            <a:r>
              <a:rPr lang="en-US" sz="120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Einfluss auf den uveoskleralen Abfluss – dieser ist druckunabhängig. Daraus lässt sich (zu Recht) schließen, dass Dr. Goldmann zum Zeitpunkt der Entwicklung seiner Gleichung den uveoskleralen Abfluss noch nicht kannte.</a:t>
            </a:r>
            <a:endParaRPr/>
          </a:p>
        </p:txBody>
      </p:sp>
      <p:cxnSp>
        <p:nvCxnSpPr>
          <p:cNvPr id="1446" name="Google Shape;1446;p84"/>
          <p:cNvCxnSpPr>
            <a:stCxn id="1435" idx="2"/>
          </p:cNvCxnSpPr>
          <p:nvPr/>
        </p:nvCxnSpPr>
        <p:spPr>
          <a:xfrm>
            <a:off x="1752600" y="4158466"/>
            <a:ext cx="609600" cy="138488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47" name="Google Shape;1447;p84"/>
          <p:cNvCxnSpPr/>
          <p:nvPr/>
        </p:nvCxnSpPr>
        <p:spPr>
          <a:xfrm rot="10800000" flipH="1">
            <a:off x="2362200" y="4800600"/>
            <a:ext cx="823255" cy="74274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48" name="Google Shape;1448;p84"/>
          <p:cNvCxnSpPr/>
          <p:nvPr/>
        </p:nvCxnSpPr>
        <p:spPr>
          <a:xfrm rot="10800000">
            <a:off x="5918201" y="2466650"/>
            <a:ext cx="0" cy="20291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449" name="Google Shape;1449;p84"/>
          <p:cNvSpPr txBox="1"/>
          <p:nvPr/>
        </p:nvSpPr>
        <p:spPr>
          <a:xfrm>
            <a:off x="3185455" y="4043452"/>
            <a:ext cx="5562600" cy="1077218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davon wird als „druckabhängiger Abfluss“ bezeichnet, der andere als „druckunabhängiger“. Welcher ist welcher?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druckabhängig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druckunabhängig</a:t>
            </a:r>
            <a:endParaRPr/>
          </a:p>
        </p:txBody>
      </p:sp>
      <p:grpSp>
        <p:nvGrpSpPr>
          <p:cNvPr id="3" name="Google Shape;1278;p76">
            <a:extLst>
              <a:ext uri="{FF2B5EF4-FFF2-40B4-BE49-F238E27FC236}">
                <a16:creationId xmlns:a16="http://schemas.microsoft.com/office/drawing/2014/main" id="{B0E9E59B-100E-8C80-4051-94E2740C73F5}"/>
              </a:ext>
            </a:extLst>
          </p:cNvPr>
          <p:cNvGrpSpPr/>
          <p:nvPr/>
        </p:nvGrpSpPr>
        <p:grpSpPr>
          <a:xfrm>
            <a:off x="762000" y="2643188"/>
            <a:ext cx="7658100" cy="644525"/>
            <a:chOff x="528" y="826"/>
            <a:chExt cx="4824" cy="406"/>
          </a:xfrm>
        </p:grpSpPr>
        <p:sp>
          <p:nvSpPr>
            <p:cNvPr id="4" name="Google Shape;1279;p76">
              <a:extLst>
                <a:ext uri="{FF2B5EF4-FFF2-40B4-BE49-F238E27FC236}">
                  <a16:creationId xmlns:a16="http://schemas.microsoft.com/office/drawing/2014/main" id="{B349F59D-FE23-90AC-7773-293D75AFD114}"/>
                </a:ext>
              </a:extLst>
            </p:cNvPr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5" name="Google Shape;1280;p76">
              <a:extLst>
                <a:ext uri="{FF2B5EF4-FFF2-40B4-BE49-F238E27FC236}">
                  <a16:creationId xmlns:a16="http://schemas.microsoft.com/office/drawing/2014/main" id="{A3696E24-E797-54F5-AB89-6E317CE8F79F}"/>
                </a:ext>
              </a:extLst>
            </p:cNvPr>
            <p:cNvSpPr txBox="1"/>
            <p:nvPr/>
          </p:nvSpPr>
          <p:spPr>
            <a:xfrm>
              <a:off x="1070" y="845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6" name="Google Shape;1281;p76">
              <a:extLst>
                <a:ext uri="{FF2B5EF4-FFF2-40B4-BE49-F238E27FC236}">
                  <a16:creationId xmlns:a16="http://schemas.microsoft.com/office/drawing/2014/main" id="{62A160D8-5F37-C1D8-3F59-79390DE605AF}"/>
                </a:ext>
              </a:extLst>
            </p:cNvPr>
            <p:cNvSpPr txBox="1"/>
            <p:nvPr/>
          </p:nvSpPr>
          <p:spPr>
            <a:xfrm>
              <a:off x="3697" y="944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282;p76">
              <a:extLst>
                <a:ext uri="{FF2B5EF4-FFF2-40B4-BE49-F238E27FC236}">
                  <a16:creationId xmlns:a16="http://schemas.microsoft.com/office/drawing/2014/main" id="{CD4F5DCB-C0DD-645F-22F2-B47C1665B5C2}"/>
                </a:ext>
              </a:extLst>
            </p:cNvPr>
            <p:cNvSpPr txBox="1"/>
            <p:nvPr/>
          </p:nvSpPr>
          <p:spPr>
            <a:xfrm>
              <a:off x="3852" y="886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</a:rPr>
                <a:t>Episkleraler</a:t>
              </a:r>
              <a:r>
                <a:rPr lang="en-US" sz="1200" b="1" dirty="0">
                  <a:solidFill>
                    <a:srgbClr val="BFBFBF"/>
                  </a:solidFill>
                </a:rPr>
                <a:t> </a:t>
              </a:r>
              <a:r>
                <a:rPr lang="en-US" sz="1200" b="1" dirty="0" err="1">
                  <a:solidFill>
                    <a:srgbClr val="BFBFBF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85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455" name="Google Shape;1455;p85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456" name="Google Shape;1456;p85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457" name="Google Shape;1457;p8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p85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459" name="Google Shape;1459;p8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grpSp>
        <p:nvGrpSpPr>
          <p:cNvPr id="1460" name="Google Shape;1460;p85"/>
          <p:cNvGrpSpPr/>
          <p:nvPr/>
        </p:nvGrpSpPr>
        <p:grpSpPr>
          <a:xfrm>
            <a:off x="746124" y="2707237"/>
            <a:ext cx="7651750" cy="615950"/>
            <a:chOff x="528" y="726"/>
            <a:chExt cx="4820" cy="388"/>
          </a:xfrm>
        </p:grpSpPr>
        <p:sp>
          <p:nvSpPr>
            <p:cNvPr id="1461" name="Google Shape;1461;p85"/>
            <p:cNvSpPr txBox="1"/>
            <p:nvPr/>
          </p:nvSpPr>
          <p:spPr>
            <a:xfrm>
              <a:off x="528" y="826"/>
              <a:ext cx="611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Augeninnendruck (IOD) =</a:t>
              </a:r>
              <a:endParaRPr/>
            </a:p>
          </p:txBody>
        </p:sp>
        <p:sp>
          <p:nvSpPr>
            <p:cNvPr id="1462" name="Google Shape;1462;p85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FF0000"/>
                  </a:solidFill>
                </a:rPr>
                <a:t>µl</a:t>
              </a:r>
              <a:r>
                <a:rPr lang="en-US" sz="12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/min/mmHg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/>
            </a:p>
          </p:txBody>
        </p:sp>
        <p:sp>
          <p:nvSpPr>
            <p:cNvPr id="1463" name="Google Shape;1463;p85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85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cxnSp>
        <p:nvCxnSpPr>
          <p:cNvPr id="1465" name="Google Shape;1465;p85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66" name="Google Shape;1466;p85"/>
          <p:cNvSpPr/>
          <p:nvPr/>
        </p:nvSpPr>
        <p:spPr>
          <a:xfrm>
            <a:off x="2512665" y="2825140"/>
            <a:ext cx="1426271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7" name="Google Shape;1467;p85"/>
          <p:cNvSpPr txBox="1"/>
          <p:nvPr/>
        </p:nvSpPr>
        <p:spPr>
          <a:xfrm>
            <a:off x="2133604" y="5543342"/>
            <a:ext cx="4876796" cy="10772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davon wird als „konventioneller Abfluss“ bezeichnet, die andere als „unkonventioneller“. Welche ist welche?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</a:t>
            </a:r>
            <a:endParaRPr/>
          </a:p>
        </p:txBody>
      </p:sp>
      <p:sp>
        <p:nvSpPr>
          <p:cNvPr id="1468" name="Google Shape;1468;p85"/>
          <p:cNvSpPr txBox="1"/>
          <p:nvPr/>
        </p:nvSpPr>
        <p:spPr>
          <a:xfrm>
            <a:off x="1824002" y="836901"/>
            <a:ext cx="7054200" cy="1688100"/>
          </a:xfrm>
          <a:prstGeom prst="rect">
            <a:avLst/>
          </a:prstGeom>
          <a:solidFill>
            <a:srgbClr val="5BFF5B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bedeutet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es,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sei „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druckabhängig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druckunabhängig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bezieht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darauf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Abflussrate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(IOD)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beeinflusst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Betrachten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den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Nenner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Goldmann-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Gleichung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Kammerwasserabfluss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abhängig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(was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7"/>
                  </a:ext>
                </a:extLst>
              </a:rPr>
              <a:t>durch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Einheit </a:t>
            </a:r>
            <a:r>
              <a:rPr lang="en-US" sz="1200" i="1" dirty="0">
                <a:solidFill>
                  <a:srgbClr val="FF0000"/>
                </a:solidFill>
              </a:rPr>
              <a:t>mmHg </a:t>
            </a:r>
            <a:r>
              <a:rPr lang="en-US" sz="1200" dirty="0" err="1">
                <a:solidFill>
                  <a:schemeClr val="dk1"/>
                </a:solidFill>
              </a:rPr>
              <a:t>i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Term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widerspiegelt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 Beim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druckabhängigen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steigt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Abflusskapazität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zunehmendem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Augeninnendruck.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Andererseits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Veränderungen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keinen</a:t>
            </a:r>
            <a:r>
              <a:rPr lang="en-US" sz="1200" b="1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Einfluss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auf den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uveoskleralen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dieser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druckunabhängig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Daraus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lässt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Recht)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schließen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Dr. Goldmann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Zeitpunkt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Entwicklung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seiner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Gleichung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uveoskleralen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noch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kannte</a:t>
            </a:r>
            <a:r>
              <a:rPr lang="en-US" sz="1200" dirty="0">
                <a:solidFill>
                  <a:srgbClr val="5BFF5B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cxnSp>
        <p:nvCxnSpPr>
          <p:cNvPr id="1469" name="Google Shape;1469;p85"/>
          <p:cNvCxnSpPr>
            <a:stCxn id="1458" idx="2"/>
          </p:cNvCxnSpPr>
          <p:nvPr/>
        </p:nvCxnSpPr>
        <p:spPr>
          <a:xfrm>
            <a:off x="1752600" y="4158466"/>
            <a:ext cx="609600" cy="138488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70" name="Google Shape;1470;p85"/>
          <p:cNvCxnSpPr/>
          <p:nvPr/>
        </p:nvCxnSpPr>
        <p:spPr>
          <a:xfrm rot="10800000" flipH="1">
            <a:off x="2362200" y="4800600"/>
            <a:ext cx="823255" cy="74274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71" name="Google Shape;1471;p85"/>
          <p:cNvCxnSpPr/>
          <p:nvPr/>
        </p:nvCxnSpPr>
        <p:spPr>
          <a:xfrm rot="10800000">
            <a:off x="5918201" y="2466650"/>
            <a:ext cx="0" cy="20291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472" name="Google Shape;1472;p85"/>
          <p:cNvSpPr txBox="1"/>
          <p:nvPr/>
        </p:nvSpPr>
        <p:spPr>
          <a:xfrm>
            <a:off x="3185455" y="4043452"/>
            <a:ext cx="5562600" cy="1077218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davon wird als „druckabhängiger Abfluss“ bezeichnet, der andere als „druckunabhängiger“. Welcher ist welcher?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druckabhängig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druckunabhängig</a:t>
            </a:r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86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478" name="Google Shape;1478;p86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479" name="Google Shape;1479;p8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480" name="Google Shape;1480;p8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86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482" name="Google Shape;1482;p8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cxnSp>
        <p:nvCxnSpPr>
          <p:cNvPr id="1488" name="Google Shape;1488;p86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89" name="Google Shape;1489;p86"/>
          <p:cNvSpPr/>
          <p:nvPr/>
        </p:nvSpPr>
        <p:spPr>
          <a:xfrm>
            <a:off x="2534194" y="2804002"/>
            <a:ext cx="1426271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86"/>
          <p:cNvSpPr txBox="1"/>
          <p:nvPr/>
        </p:nvSpPr>
        <p:spPr>
          <a:xfrm>
            <a:off x="2133604" y="5543342"/>
            <a:ext cx="4876796" cy="10772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davon wird als „konventioneller Abfluss“ bezeichnet, die andere als „unkonventioneller“. Welche ist welche?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</a:t>
            </a:r>
            <a:endParaRPr/>
          </a:p>
        </p:txBody>
      </p:sp>
      <p:sp>
        <p:nvSpPr>
          <p:cNvPr id="1491" name="Google Shape;1491;p86"/>
          <p:cNvSpPr txBox="1"/>
          <p:nvPr/>
        </p:nvSpPr>
        <p:spPr>
          <a:xfrm>
            <a:off x="1824002" y="836901"/>
            <a:ext cx="7054090" cy="1687641"/>
          </a:xfrm>
          <a:prstGeom prst="rect">
            <a:avLst/>
          </a:prstGeom>
          <a:solidFill>
            <a:srgbClr val="5BFF5B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rgbClr val="0000FF"/>
                </a:solidFill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</a:rPr>
              <a:t>bedeutet</a:t>
            </a:r>
            <a:r>
              <a:rPr lang="en-US" sz="1200" i="1" dirty="0">
                <a:solidFill>
                  <a:srgbClr val="0000FF"/>
                </a:solidFill>
              </a:rPr>
              <a:t> es, </a:t>
            </a:r>
            <a:r>
              <a:rPr lang="en-US" sz="1200" i="1" dirty="0" err="1">
                <a:solidFill>
                  <a:srgbClr val="0000FF"/>
                </a:solidFill>
              </a:rPr>
              <a:t>wenn</a:t>
            </a:r>
            <a:r>
              <a:rPr lang="en-US" sz="1200" i="1" dirty="0">
                <a:solidFill>
                  <a:srgbClr val="0000FF"/>
                </a:solidFill>
              </a:rPr>
              <a:t> man </a:t>
            </a:r>
            <a:r>
              <a:rPr lang="en-US" sz="1200" i="1" dirty="0" err="1">
                <a:solidFill>
                  <a:srgbClr val="0000FF"/>
                </a:solidFill>
              </a:rPr>
              <a:t>sagt</a:t>
            </a:r>
            <a:r>
              <a:rPr lang="en-US" sz="1200" i="1" dirty="0">
                <a:solidFill>
                  <a:srgbClr val="0000FF"/>
                </a:solidFill>
              </a:rPr>
              <a:t>, der </a:t>
            </a:r>
            <a:r>
              <a:rPr lang="en-US" sz="1200" i="1" dirty="0" err="1">
                <a:solidFill>
                  <a:srgbClr val="0000FF"/>
                </a:solidFill>
              </a:rPr>
              <a:t>Abfluss</a:t>
            </a:r>
            <a:r>
              <a:rPr lang="en-US" sz="1200" i="1" dirty="0">
                <a:solidFill>
                  <a:srgbClr val="0000FF"/>
                </a:solidFill>
              </a:rPr>
              <a:t> sei „</a:t>
            </a:r>
            <a:r>
              <a:rPr lang="en-US" sz="1200" i="1" dirty="0" err="1">
                <a:solidFill>
                  <a:srgbClr val="0000FF"/>
                </a:solidFill>
              </a:rPr>
              <a:t>druckabhängig</a:t>
            </a:r>
            <a:r>
              <a:rPr lang="en-US" sz="1200" i="1" dirty="0">
                <a:solidFill>
                  <a:srgbClr val="0000FF"/>
                </a:solidFill>
              </a:rPr>
              <a:t>“ </a:t>
            </a:r>
            <a:r>
              <a:rPr lang="en-US" sz="1200" i="1" dirty="0" err="1">
                <a:solidFill>
                  <a:srgbClr val="0000FF"/>
                </a:solidFill>
              </a:rPr>
              <a:t>oder</a:t>
            </a:r>
            <a:r>
              <a:rPr lang="en-US" sz="1200" i="1" dirty="0">
                <a:solidFill>
                  <a:srgbClr val="0000FF"/>
                </a:solidFill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</a:rPr>
              <a:t>druckunabhängig</a:t>
            </a:r>
            <a:r>
              <a:rPr lang="en-US" sz="1200" i="1" dirty="0">
                <a:solidFill>
                  <a:srgbClr val="0000FF"/>
                </a:solidFill>
              </a:rPr>
              <a:t>“?</a:t>
            </a:r>
            <a:endParaRPr lang="en-US" sz="1200" dirty="0"/>
          </a:p>
          <a:p>
            <a:pPr lvl="0"/>
            <a:r>
              <a:rPr lang="en-US" sz="1200" dirty="0">
                <a:solidFill>
                  <a:srgbClr val="0000FF"/>
                </a:solidFill>
              </a:rPr>
              <a:t>Dies </a:t>
            </a:r>
            <a:r>
              <a:rPr lang="en-US" sz="1200" dirty="0" err="1">
                <a:solidFill>
                  <a:srgbClr val="0000FF"/>
                </a:solidFill>
              </a:rPr>
              <a:t>bezieht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sich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darauf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ob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Abflussrate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durch</a:t>
            </a:r>
            <a:r>
              <a:rPr lang="en-US" sz="1200" dirty="0">
                <a:solidFill>
                  <a:srgbClr val="0000FF"/>
                </a:solidFill>
              </a:rPr>
              <a:t> den </a:t>
            </a:r>
            <a:r>
              <a:rPr lang="en-US" sz="1200" dirty="0" err="1">
                <a:solidFill>
                  <a:srgbClr val="0000FF"/>
                </a:solidFill>
              </a:rPr>
              <a:t>Augeninnendruck</a:t>
            </a:r>
            <a:r>
              <a:rPr lang="en-US" sz="1200" dirty="0">
                <a:solidFill>
                  <a:srgbClr val="0000FF"/>
                </a:solidFill>
              </a:rPr>
              <a:t> (IOD) </a:t>
            </a:r>
            <a:r>
              <a:rPr lang="en-US" sz="1200" dirty="0" err="1">
                <a:solidFill>
                  <a:srgbClr val="0000FF"/>
                </a:solidFill>
              </a:rPr>
              <a:t>beeinflusst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wird</a:t>
            </a:r>
            <a:r>
              <a:rPr lang="en-US" sz="1200" dirty="0">
                <a:solidFill>
                  <a:srgbClr val="0000FF"/>
                </a:solidFill>
              </a:rPr>
              <a:t>. </a:t>
            </a:r>
            <a:r>
              <a:rPr lang="en-US" sz="1200" dirty="0" err="1">
                <a:solidFill>
                  <a:schemeClr val="dk1"/>
                </a:solidFill>
              </a:rPr>
              <a:t>Betrachten</a:t>
            </a:r>
            <a:r>
              <a:rPr lang="en-US" sz="1200" dirty="0">
                <a:solidFill>
                  <a:schemeClr val="dk1"/>
                </a:solidFill>
              </a:rPr>
              <a:t> Sie den </a:t>
            </a:r>
            <a:r>
              <a:rPr lang="en-US" sz="1200" dirty="0" err="1">
                <a:solidFill>
                  <a:schemeClr val="dk1"/>
                </a:solidFill>
              </a:rPr>
              <a:t>Nenner</a:t>
            </a:r>
            <a:r>
              <a:rPr lang="en-US" sz="1200" dirty="0">
                <a:solidFill>
                  <a:schemeClr val="dk1"/>
                </a:solidFill>
              </a:rPr>
              <a:t> der Goldmann-</a:t>
            </a:r>
            <a:r>
              <a:rPr lang="en-US" sz="1200" dirty="0" err="1">
                <a:solidFill>
                  <a:schemeClr val="dk1"/>
                </a:solidFill>
              </a:rPr>
              <a:t>Gleichung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genauer</a:t>
            </a:r>
            <a:r>
              <a:rPr lang="en-US" sz="1200" dirty="0">
                <a:solidFill>
                  <a:schemeClr val="dk1"/>
                </a:solidFill>
              </a:rPr>
              <a:t>. Der </a:t>
            </a:r>
            <a:r>
              <a:rPr lang="en-US" sz="1200" dirty="0" err="1">
                <a:solidFill>
                  <a:schemeClr val="dk1"/>
                </a:solidFill>
              </a:rPr>
              <a:t>Kammerwasserabfluss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darin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vom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Augeninnendruck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abhängig</a:t>
            </a:r>
            <a:r>
              <a:rPr lang="en-US" sz="1200" dirty="0">
                <a:solidFill>
                  <a:schemeClr val="dk1"/>
                </a:solidFill>
              </a:rPr>
              <a:t> (was </a:t>
            </a:r>
            <a:r>
              <a:rPr lang="en-US" sz="1200" dirty="0" err="1">
                <a:solidFill>
                  <a:schemeClr val="dk1"/>
                </a:solidFill>
              </a:rPr>
              <a:t>sich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67"/>
                  </a:ext>
                </a:extLst>
              </a:rPr>
              <a:t>durch</a:t>
            </a:r>
            <a:r>
              <a:rPr lang="en-US" sz="1200" dirty="0">
                <a:solidFill>
                  <a:schemeClr val="dk1"/>
                </a:solidFill>
              </a:rPr>
              <a:t> die Einheit </a:t>
            </a:r>
            <a:r>
              <a:rPr lang="en-US" sz="1200" i="1" dirty="0">
                <a:solidFill>
                  <a:srgbClr val="FF0000"/>
                </a:solidFill>
              </a:rPr>
              <a:t>mmHg </a:t>
            </a:r>
            <a:r>
              <a:rPr lang="en-US" sz="1200" dirty="0" err="1">
                <a:solidFill>
                  <a:schemeClr val="dk1"/>
                </a:solidFill>
              </a:rPr>
              <a:t>im</a:t>
            </a:r>
            <a:r>
              <a:rPr lang="en-US" sz="1200" dirty="0">
                <a:solidFill>
                  <a:schemeClr val="dk1"/>
                </a:solidFill>
              </a:rPr>
              <a:t> Term </a:t>
            </a:r>
            <a:r>
              <a:rPr lang="en-US" sz="1200" dirty="0" err="1">
                <a:solidFill>
                  <a:schemeClr val="dk1"/>
                </a:solidFill>
              </a:rPr>
              <a:t>widerspiegelt</a:t>
            </a:r>
            <a:r>
              <a:rPr lang="en-US" sz="1200" dirty="0">
                <a:solidFill>
                  <a:schemeClr val="dk1"/>
                </a:solidFill>
              </a:rPr>
              <a:t>). Beim </a:t>
            </a:r>
            <a:r>
              <a:rPr lang="en-US" sz="1200" dirty="0" err="1">
                <a:solidFill>
                  <a:schemeClr val="dk1"/>
                </a:solidFill>
              </a:rPr>
              <a:t>druckabhängigen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Abfluss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über</a:t>
            </a:r>
            <a:r>
              <a:rPr lang="en-US" sz="1200" dirty="0">
                <a:solidFill>
                  <a:schemeClr val="dk1"/>
                </a:solidFill>
              </a:rPr>
              <a:t> das </a:t>
            </a:r>
            <a:r>
              <a:rPr lang="en-US" sz="1200" dirty="0" err="1">
                <a:solidFill>
                  <a:schemeClr val="dk1"/>
                </a:solidFill>
              </a:rPr>
              <a:t>Trabekelmaschenwerk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steigt</a:t>
            </a:r>
            <a:r>
              <a:rPr lang="en-US" sz="1200" dirty="0">
                <a:solidFill>
                  <a:schemeClr val="dk1"/>
                </a:solidFill>
              </a:rPr>
              <a:t> die </a:t>
            </a:r>
            <a:r>
              <a:rPr lang="en-US" sz="1200" dirty="0" err="1">
                <a:solidFill>
                  <a:schemeClr val="dk1"/>
                </a:solidFill>
              </a:rPr>
              <a:t>Abflusskapazität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mit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zunehmendem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Augeninnendruck</a:t>
            </a:r>
            <a:r>
              <a:rPr lang="en-US" sz="1200" dirty="0">
                <a:solidFill>
                  <a:schemeClr val="dk1"/>
                </a:solidFill>
              </a:rPr>
              <a:t>.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Andererseits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Veränderungen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keinen</a:t>
            </a:r>
            <a:r>
              <a:rPr lang="en-US" sz="1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Einfluss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auf den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dieser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druckunabhängig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Daraus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lässt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Recht)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schließen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Dr. Goldmann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Zeitpunkt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Entwicklung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seiner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Gleichung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uveoskleralen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noch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kannte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cxnSp>
        <p:nvCxnSpPr>
          <p:cNvPr id="1492" name="Google Shape;1492;p86"/>
          <p:cNvCxnSpPr>
            <a:stCxn id="1481" idx="2"/>
          </p:cNvCxnSpPr>
          <p:nvPr/>
        </p:nvCxnSpPr>
        <p:spPr>
          <a:xfrm>
            <a:off x="1752600" y="4158466"/>
            <a:ext cx="609600" cy="138488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93" name="Google Shape;1493;p86"/>
          <p:cNvCxnSpPr/>
          <p:nvPr/>
        </p:nvCxnSpPr>
        <p:spPr>
          <a:xfrm rot="10800000" flipH="1">
            <a:off x="2362200" y="4800600"/>
            <a:ext cx="823255" cy="74274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94" name="Google Shape;1494;p86"/>
          <p:cNvCxnSpPr/>
          <p:nvPr/>
        </p:nvCxnSpPr>
        <p:spPr>
          <a:xfrm rot="10800000">
            <a:off x="5918201" y="2466650"/>
            <a:ext cx="0" cy="20291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495" name="Google Shape;1495;p86"/>
          <p:cNvSpPr txBox="1"/>
          <p:nvPr/>
        </p:nvSpPr>
        <p:spPr>
          <a:xfrm>
            <a:off x="3185455" y="4043452"/>
            <a:ext cx="5562600" cy="1077218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davon wird als „druckabhängiger Abfluss“ bezeichnet, der andere als „druckunabhängiger“. Welcher ist welcher?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konventionell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druckabhängig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unkonventionell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druckunabhängig</a:t>
            </a:r>
            <a:endParaRPr/>
          </a:p>
        </p:txBody>
      </p:sp>
      <p:cxnSp>
        <p:nvCxnSpPr>
          <p:cNvPr id="1496" name="Google Shape;1496;p86"/>
          <p:cNvCxnSpPr/>
          <p:nvPr/>
        </p:nvCxnSpPr>
        <p:spPr>
          <a:xfrm>
            <a:off x="4724400" y="3100388"/>
            <a:ext cx="9144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" name="Google Shape;1278;p76">
            <a:extLst>
              <a:ext uri="{FF2B5EF4-FFF2-40B4-BE49-F238E27FC236}">
                <a16:creationId xmlns:a16="http://schemas.microsoft.com/office/drawing/2014/main" id="{8C95080C-EA57-8F72-F13B-D4AA5672381C}"/>
              </a:ext>
            </a:extLst>
          </p:cNvPr>
          <p:cNvGrpSpPr/>
          <p:nvPr/>
        </p:nvGrpSpPr>
        <p:grpSpPr>
          <a:xfrm>
            <a:off x="762000" y="2643188"/>
            <a:ext cx="7658100" cy="644525"/>
            <a:chOff x="528" y="826"/>
            <a:chExt cx="4824" cy="406"/>
          </a:xfrm>
        </p:grpSpPr>
        <p:sp>
          <p:nvSpPr>
            <p:cNvPr id="3" name="Google Shape;1279;p76">
              <a:extLst>
                <a:ext uri="{FF2B5EF4-FFF2-40B4-BE49-F238E27FC236}">
                  <a16:creationId xmlns:a16="http://schemas.microsoft.com/office/drawing/2014/main" id="{F95B989D-E5C3-B584-6FB4-8620F8C31A7F}"/>
                </a:ext>
              </a:extLst>
            </p:cNvPr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4" name="Google Shape;1280;p76">
              <a:extLst>
                <a:ext uri="{FF2B5EF4-FFF2-40B4-BE49-F238E27FC236}">
                  <a16:creationId xmlns:a16="http://schemas.microsoft.com/office/drawing/2014/main" id="{6278D0F5-8CD7-892C-AB6E-363B0E577650}"/>
                </a:ext>
              </a:extLst>
            </p:cNvPr>
            <p:cNvSpPr txBox="1"/>
            <p:nvPr/>
          </p:nvSpPr>
          <p:spPr>
            <a:xfrm>
              <a:off x="1070" y="845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5" name="Google Shape;1281;p76">
              <a:extLst>
                <a:ext uri="{FF2B5EF4-FFF2-40B4-BE49-F238E27FC236}">
                  <a16:creationId xmlns:a16="http://schemas.microsoft.com/office/drawing/2014/main" id="{2AE10A0D-A7C7-39A8-263B-21DDBD46361B}"/>
                </a:ext>
              </a:extLst>
            </p:cNvPr>
            <p:cNvSpPr txBox="1"/>
            <p:nvPr/>
          </p:nvSpPr>
          <p:spPr>
            <a:xfrm>
              <a:off x="3697" y="944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282;p76">
              <a:extLst>
                <a:ext uri="{FF2B5EF4-FFF2-40B4-BE49-F238E27FC236}">
                  <a16:creationId xmlns:a16="http://schemas.microsoft.com/office/drawing/2014/main" id="{BAFF4B75-15BF-D335-0ED8-4A4AC10A75D8}"/>
                </a:ext>
              </a:extLst>
            </p:cNvPr>
            <p:cNvSpPr txBox="1"/>
            <p:nvPr/>
          </p:nvSpPr>
          <p:spPr>
            <a:xfrm>
              <a:off x="3852" y="886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</a:rPr>
                <a:t>Episkleraler</a:t>
              </a:r>
              <a:r>
                <a:rPr lang="en-US" sz="1200" b="1" dirty="0">
                  <a:solidFill>
                    <a:srgbClr val="BFBFBF"/>
                  </a:solidFill>
                </a:rPr>
                <a:t> </a:t>
              </a:r>
              <a:r>
                <a:rPr lang="en-US" sz="1200" b="1" dirty="0" err="1">
                  <a:solidFill>
                    <a:srgbClr val="BFBFBF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87"/>
          <p:cNvSpPr txBox="1"/>
          <p:nvPr/>
        </p:nvSpPr>
        <p:spPr>
          <a:xfrm>
            <a:off x="2724150" y="4103688"/>
            <a:ext cx="409599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</p:txBody>
      </p:sp>
      <p:sp>
        <p:nvSpPr>
          <p:cNvPr id="1502" name="Google Shape;1502;p87"/>
          <p:cNvSpPr txBox="1"/>
          <p:nvPr/>
        </p:nvSpPr>
        <p:spPr>
          <a:xfrm>
            <a:off x="364333" y="1143000"/>
            <a:ext cx="8456609" cy="830997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Füllen Sie die untenstehende Augeninnendruck-Gleichung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sp>
        <p:nvSpPr>
          <p:cNvPr id="1503" name="Google Shape;1503;p8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87"/>
          <p:cNvSpPr txBox="1"/>
          <p:nvPr/>
        </p:nvSpPr>
        <p:spPr>
          <a:xfrm>
            <a:off x="76200" y="3634220"/>
            <a:ext cx="3352800" cy="52424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Abflusses</a:t>
            </a:r>
            <a:r>
              <a:rPr lang="en-US" sz="12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es?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Trabekelmaschenwerk</a:t>
            </a:r>
            <a:r>
              <a:rPr lang="en-US" sz="1200" b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(TM)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Noto Sans Symbols"/>
              <a:buNone/>
            </a:pPr>
            <a:r>
              <a:rPr lang="en-US" sz="1200" b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Uveoskleral</a:t>
            </a:r>
            <a:r>
              <a:rPr lang="en-US" sz="1200" b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Abfluss</a:t>
            </a:r>
            <a:r>
              <a:rPr lang="en-US" sz="1200" b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(U/S)</a:t>
            </a:r>
            <a:endParaRPr dirty="0"/>
          </a:p>
        </p:txBody>
      </p:sp>
      <p:sp>
        <p:nvSpPr>
          <p:cNvPr id="1505" name="Google Shape;1505;p8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cxnSp>
        <p:nvCxnSpPr>
          <p:cNvPr id="1511" name="Google Shape;1511;p87"/>
          <p:cNvCxnSpPr/>
          <p:nvPr/>
        </p:nvCxnSpPr>
        <p:spPr>
          <a:xfrm>
            <a:off x="1752600" y="2932113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12" name="Google Shape;1512;p87"/>
          <p:cNvSpPr/>
          <p:nvPr/>
        </p:nvSpPr>
        <p:spPr>
          <a:xfrm>
            <a:off x="1621729" y="2792629"/>
            <a:ext cx="1426271" cy="533400"/>
          </a:xfrm>
          <a:prstGeom prst="ellipse">
            <a:avLst/>
          </a:prstGeom>
          <a:noFill/>
          <a:ln w="222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87"/>
          <p:cNvSpPr txBox="1"/>
          <p:nvPr/>
        </p:nvSpPr>
        <p:spPr>
          <a:xfrm>
            <a:off x="2133604" y="5543342"/>
            <a:ext cx="4876796" cy="10772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Eine davon wird als „konventioneller Abfluss“ bezeichnet, die andere als „unkonventioneller“. Welche ist welche?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konventionell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unkonventionell</a:t>
            </a:r>
            <a:endParaRPr/>
          </a:p>
        </p:txBody>
      </p:sp>
      <p:sp>
        <p:nvSpPr>
          <p:cNvPr id="1514" name="Google Shape;1514;p87"/>
          <p:cNvSpPr txBox="1"/>
          <p:nvPr/>
        </p:nvSpPr>
        <p:spPr>
          <a:xfrm>
            <a:off x="1824002" y="836901"/>
            <a:ext cx="7054090" cy="1815882"/>
          </a:xfrm>
          <a:prstGeom prst="rect">
            <a:avLst/>
          </a:prstGeom>
          <a:solidFill>
            <a:srgbClr val="5BFF5B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bedeutet es, wenn man sagt, der Abfluss sei „druckabhängig“ oder „druckunabhängig“?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 bezieht sich darauf, ob die Abflussrate durch den Augeninnendruck (IOD) beeinflusst wird. Sehen Sie sich den Nenner der Goldmann-Gleichung genauer an. Beachten Sie, dass darin der Abfluss eine Funktion des IOD ist (daher das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mmHg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 Term). Bei druckabhängigem Abfluss (d. h. Abfluss über die TM) führt ein Anstieg des Augeninnendrucks zu einer erhöhten Abflusskapazität. Andererseits haben Veränderungen des Augeninnendrucks </a:t>
            </a: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keinen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Einfluss auf den uveoskleralen Abfluss – dieser ist druckunabhängig. Daraus lässt sich (zu Recht) ableiten, dass Dr. Goldmann zum Zeitpunkt der Entwicklung seiner Gleichung den uveoskleralen Abfluss noch nicht kannte.</a:t>
            </a:r>
            <a:endParaRPr/>
          </a:p>
        </p:txBody>
      </p:sp>
      <p:cxnSp>
        <p:nvCxnSpPr>
          <p:cNvPr id="1515" name="Google Shape;1515;p87"/>
          <p:cNvCxnSpPr>
            <a:stCxn id="1504" idx="2"/>
          </p:cNvCxnSpPr>
          <p:nvPr/>
        </p:nvCxnSpPr>
        <p:spPr>
          <a:xfrm>
            <a:off x="1752600" y="4158466"/>
            <a:ext cx="609600" cy="1384884"/>
          </a:xfrm>
          <a:prstGeom prst="straightConnector1">
            <a:avLst/>
          </a:prstGeom>
          <a:noFill/>
          <a:ln w="222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16" name="Google Shape;1516;p87"/>
          <p:cNvCxnSpPr/>
          <p:nvPr/>
        </p:nvCxnSpPr>
        <p:spPr>
          <a:xfrm rot="10800000" flipH="1">
            <a:off x="2362200" y="4800600"/>
            <a:ext cx="823255" cy="742742"/>
          </a:xfrm>
          <a:prstGeom prst="straightConnector1">
            <a:avLst/>
          </a:prstGeom>
          <a:noFill/>
          <a:ln w="222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17" name="Google Shape;1517;p87"/>
          <p:cNvCxnSpPr/>
          <p:nvPr/>
        </p:nvCxnSpPr>
        <p:spPr>
          <a:xfrm rot="10800000">
            <a:off x="5918201" y="2466650"/>
            <a:ext cx="0" cy="2029150"/>
          </a:xfrm>
          <a:prstGeom prst="straightConnector1">
            <a:avLst/>
          </a:prstGeom>
          <a:noFill/>
          <a:ln w="222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518" name="Google Shape;1518;p87"/>
          <p:cNvSpPr txBox="1"/>
          <p:nvPr/>
        </p:nvSpPr>
        <p:spPr>
          <a:xfrm>
            <a:off x="3185455" y="4043452"/>
            <a:ext cx="5562600" cy="1077218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Einer davon wird als „druckabhängiger Abfluss“ bezeichnet, der andere als „druckunabhängiger“. Welcher ist welcher?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TM =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konventionell </a:t>
            </a: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druckabhängig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U/S =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unkonventionell </a:t>
            </a: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12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druckunabhängig</a:t>
            </a:r>
            <a:endParaRPr/>
          </a:p>
        </p:txBody>
      </p:sp>
      <p:sp>
        <p:nvSpPr>
          <p:cNvPr id="1519" name="Google Shape;1519;p87"/>
          <p:cNvSpPr txBox="1"/>
          <p:nvPr/>
        </p:nvSpPr>
        <p:spPr>
          <a:xfrm>
            <a:off x="922220" y="3098030"/>
            <a:ext cx="7299557" cy="954107"/>
          </a:xfrm>
          <a:prstGeom prst="rect">
            <a:avLst/>
          </a:prstGeom>
          <a:solidFill>
            <a:srgbClr val="DCE8E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Betrachten wir nun den eigentlichen Prozess des Kammerwasserabflusses genauer…</a:t>
            </a:r>
            <a:endParaRPr/>
          </a:p>
        </p:txBody>
      </p:sp>
      <p:grpSp>
        <p:nvGrpSpPr>
          <p:cNvPr id="2" name="Google Shape;1278;p76">
            <a:extLst>
              <a:ext uri="{FF2B5EF4-FFF2-40B4-BE49-F238E27FC236}">
                <a16:creationId xmlns:a16="http://schemas.microsoft.com/office/drawing/2014/main" id="{499E3843-640A-4079-04C2-7CBB931A2A29}"/>
              </a:ext>
            </a:extLst>
          </p:cNvPr>
          <p:cNvGrpSpPr/>
          <p:nvPr/>
        </p:nvGrpSpPr>
        <p:grpSpPr>
          <a:xfrm>
            <a:off x="762000" y="2643188"/>
            <a:ext cx="7658100" cy="644525"/>
            <a:chOff x="528" y="826"/>
            <a:chExt cx="4824" cy="406"/>
          </a:xfrm>
        </p:grpSpPr>
        <p:sp>
          <p:nvSpPr>
            <p:cNvPr id="3" name="Google Shape;1279;p76">
              <a:extLst>
                <a:ext uri="{FF2B5EF4-FFF2-40B4-BE49-F238E27FC236}">
                  <a16:creationId xmlns:a16="http://schemas.microsoft.com/office/drawing/2014/main" id="{004A60B8-D432-B564-04C4-989CA5D87194}"/>
                </a:ext>
              </a:extLst>
            </p:cNvPr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4" name="Google Shape;1280;p76">
              <a:extLst>
                <a:ext uri="{FF2B5EF4-FFF2-40B4-BE49-F238E27FC236}">
                  <a16:creationId xmlns:a16="http://schemas.microsoft.com/office/drawing/2014/main" id="{7071D762-832B-5A53-78AD-AAD5955A9FC8}"/>
                </a:ext>
              </a:extLst>
            </p:cNvPr>
            <p:cNvSpPr txBox="1"/>
            <p:nvPr/>
          </p:nvSpPr>
          <p:spPr>
            <a:xfrm>
              <a:off x="1070" y="845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 dirty="0"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200" b="1" dirty="0">
                  <a:solidFill>
                    <a:srgbClr val="BFBFBF"/>
                  </a:solidFill>
                </a:rPr>
                <a:t>µl</a:t>
              </a: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 dirty="0"/>
            </a:p>
          </p:txBody>
        </p:sp>
        <p:sp>
          <p:nvSpPr>
            <p:cNvPr id="5" name="Google Shape;1281;p76">
              <a:extLst>
                <a:ext uri="{FF2B5EF4-FFF2-40B4-BE49-F238E27FC236}">
                  <a16:creationId xmlns:a16="http://schemas.microsoft.com/office/drawing/2014/main" id="{15BB94C3-4DCE-7523-7AFE-9BC3FB8D320C}"/>
                </a:ext>
              </a:extLst>
            </p:cNvPr>
            <p:cNvSpPr txBox="1"/>
            <p:nvPr/>
          </p:nvSpPr>
          <p:spPr>
            <a:xfrm>
              <a:off x="3697" y="944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282;p76">
              <a:extLst>
                <a:ext uri="{FF2B5EF4-FFF2-40B4-BE49-F238E27FC236}">
                  <a16:creationId xmlns:a16="http://schemas.microsoft.com/office/drawing/2014/main" id="{8A656B44-340E-63CD-897F-6D85CFC501F0}"/>
                </a:ext>
              </a:extLst>
            </p:cNvPr>
            <p:cNvSpPr txBox="1"/>
            <p:nvPr/>
          </p:nvSpPr>
          <p:spPr>
            <a:xfrm>
              <a:off x="3852" y="886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 err="1">
                  <a:solidFill>
                    <a:srgbClr val="BFBFBF"/>
                  </a:solidFill>
                </a:rPr>
                <a:t>Episkleraler</a:t>
              </a:r>
              <a:r>
                <a:rPr lang="en-US" sz="1200" b="1" dirty="0">
                  <a:solidFill>
                    <a:srgbClr val="BFBFBF"/>
                  </a:solidFill>
                </a:rPr>
                <a:t> </a:t>
              </a:r>
              <a:r>
                <a:rPr lang="en-US" sz="1200" b="1" dirty="0" err="1">
                  <a:solidFill>
                    <a:srgbClr val="BFBFBF"/>
                  </a:solidFill>
                </a:rPr>
                <a:t>Venendruck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 dirty="0"/>
            </a:p>
          </p:txBody>
        </p:sp>
      </p:grp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88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88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passiert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auf dem </a:t>
            </a:r>
            <a:r>
              <a:rPr lang="en-US" sz="120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8"/>
                  </a:ext>
                </a:extLst>
              </a:rPr>
              <a:t>konventionellen</a:t>
            </a:r>
            <a:r>
              <a:rPr lang="en-US" sz="1200" dirty="0"/>
              <a:t> </a:t>
            </a:r>
            <a:r>
              <a:rPr lang="en-US" sz="1200" dirty="0" err="1"/>
              <a:t>Abflussweg</a:t>
            </a:r>
            <a:r>
              <a:rPr lang="en-US" sz="1200" dirty="0"/>
              <a:t>?</a:t>
            </a:r>
            <a:r>
              <a:rPr lang="en-US" sz="1200" i="1" dirty="0"/>
              <a:t>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Episclerale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Vordere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Ziliär</a:t>
            </a:r>
            <a:r>
              <a:rPr lang="en-US" sz="1200" dirty="0">
                <a:solidFill>
                  <a:schemeClr val="lt1"/>
                </a:solidFill>
              </a:rPr>
              <a:t>- und </a:t>
            </a:r>
            <a:r>
              <a:rPr lang="en-US" sz="1200" dirty="0" err="1">
                <a:solidFill>
                  <a:schemeClr val="lt1"/>
                </a:solidFill>
              </a:rPr>
              <a:t>obere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Augenvenen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526" name="Google Shape;1526;p88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527" name="Google Shape;1527;p8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88"/>
          <p:cNvSpPr txBox="1"/>
          <p:nvPr/>
        </p:nvSpPr>
        <p:spPr>
          <a:xfrm>
            <a:off x="1415599" y="2237601"/>
            <a:ext cx="70551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</a:rPr>
              <a:t>Beginnen wir hier: Welche Struktur passiert das Kammerwasser als erste auf dem konventionellen </a:t>
            </a:r>
            <a:r>
              <a:rPr lang="en-US" sz="1200" i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9"/>
                  </a:ext>
                </a:extLst>
              </a:rPr>
              <a:t>Abflussweg</a:t>
            </a:r>
            <a:r>
              <a:rPr lang="en-US" sz="1200" i="1">
                <a:solidFill>
                  <a:schemeClr val="dk1"/>
                </a:solidFill>
              </a:rPr>
              <a:t>?</a:t>
            </a:r>
            <a:endParaRPr/>
          </a:p>
        </p:txBody>
      </p:sp>
      <p:sp>
        <p:nvSpPr>
          <p:cNvPr id="1529" name="Google Shape;1529;p8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89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89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passiert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auf dem </a:t>
            </a:r>
            <a:r>
              <a:rPr lang="en-US" sz="1200" dirty="0" err="1"/>
              <a:t>konventionellen</a:t>
            </a:r>
            <a:r>
              <a:rPr lang="en-US" sz="1200" dirty="0"/>
              <a:t> </a:t>
            </a:r>
            <a:r>
              <a:rPr lang="en-US" sz="1200" dirty="0" err="1"/>
              <a:t>Abflussweg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Das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0"/>
                  </a:ext>
                </a:extLst>
              </a:rPr>
              <a:t>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Episclerale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Vordere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Ziliär</a:t>
            </a:r>
            <a:r>
              <a:rPr lang="en-US" sz="1200" dirty="0">
                <a:solidFill>
                  <a:schemeClr val="lt1"/>
                </a:solidFill>
              </a:rPr>
              <a:t>- und </a:t>
            </a:r>
            <a:r>
              <a:rPr lang="en-US" sz="1200" dirty="0" err="1">
                <a:solidFill>
                  <a:schemeClr val="lt1"/>
                </a:solidFill>
              </a:rPr>
              <a:t>obere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Augenvenen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536" name="Google Shape;1536;p89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537" name="Google Shape;1537;p8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8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9"/>
          <p:cNvGrpSpPr/>
          <p:nvPr/>
        </p:nvGrpSpPr>
        <p:grpSpPr>
          <a:xfrm>
            <a:off x="762000" y="2484438"/>
            <a:ext cx="7651750" cy="615950"/>
            <a:chOff x="528" y="726"/>
            <a:chExt cx="4820" cy="388"/>
          </a:xfrm>
        </p:grpSpPr>
        <p:sp>
          <p:nvSpPr>
            <p:cNvPr id="289" name="Google Shape;289;p9"/>
            <p:cNvSpPr txBox="1"/>
            <p:nvPr/>
          </p:nvSpPr>
          <p:spPr>
            <a:xfrm>
              <a:off x="528" y="826"/>
              <a:ext cx="611" cy="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i="1" dirty="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IOD =</a:t>
              </a:r>
              <a:endParaRPr dirty="0"/>
            </a:p>
          </p:txBody>
        </p:sp>
        <p:sp>
          <p:nvSpPr>
            <p:cNvPr id="290" name="Google Shape;290;p9"/>
            <p:cNvSpPr txBox="1"/>
            <p:nvPr/>
          </p:nvSpPr>
          <p:spPr>
            <a:xfrm>
              <a:off x="1089" y="726"/>
              <a:ext cx="27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0066FF"/>
                  </a:solidFill>
                  <a:latin typeface="Arial"/>
                  <a:ea typeface="Arial"/>
                  <a:cs typeface="Arial"/>
                  <a:sym typeface="Arial"/>
                </a:rPr>
                <a:t>Kammerwasserbildungsrate 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/min)</a:t>
              </a:r>
              <a:endParaRPr/>
            </a:p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Abflusskapazität (</a:t>
              </a:r>
              <a:r>
                <a:rPr lang="en-US" sz="1200" b="1">
                  <a:solidFill>
                    <a:srgbClr val="BFBFBF"/>
                  </a:solidFill>
                </a:rPr>
                <a:t>µl</a:t>
              </a: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/min/mmHg)</a:t>
              </a:r>
              <a:endParaRPr/>
            </a:p>
          </p:txBody>
        </p:sp>
        <p:sp>
          <p:nvSpPr>
            <p:cNvPr id="291" name="Google Shape;291;p9"/>
            <p:cNvSpPr txBox="1"/>
            <p:nvPr/>
          </p:nvSpPr>
          <p:spPr>
            <a:xfrm>
              <a:off x="3703" y="826"/>
              <a:ext cx="2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Noto Sans Symbols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9"/>
            <p:cNvSpPr txBox="1"/>
            <p:nvPr/>
          </p:nvSpPr>
          <p:spPr>
            <a:xfrm>
              <a:off x="3848" y="764"/>
              <a:ext cx="15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25400" bIns="12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</a:rPr>
                <a:t>Episkleraler Venendruck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200"/>
                <a:buFont typeface="Noto Sans Symbols"/>
                <a:buNone/>
              </a:pPr>
              <a:r>
                <a:rPr lang="en-US" sz="1200" b="1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(mmHg)</a:t>
              </a:r>
              <a:endParaRPr/>
            </a:p>
          </p:txBody>
        </p:sp>
      </p:grpSp>
      <p:sp>
        <p:nvSpPr>
          <p:cNvPr id="293" name="Google Shape;293;p9"/>
          <p:cNvSpPr txBox="1"/>
          <p:nvPr/>
        </p:nvSpPr>
        <p:spPr>
          <a:xfrm>
            <a:off x="390525" y="1143000"/>
            <a:ext cx="8404200" cy="3951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Füllen Sie die unten stehende IOD-Gleichung aus. Wie lautet ihr namensgebender Begriff?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Goldmann-Gleichung</a:t>
            </a:r>
            <a:endParaRPr/>
          </a:p>
        </p:txBody>
      </p:sp>
      <p:cxnSp>
        <p:nvCxnSpPr>
          <p:cNvPr id="294" name="Google Shape;294;p9"/>
          <p:cNvCxnSpPr/>
          <p:nvPr/>
        </p:nvCxnSpPr>
        <p:spPr>
          <a:xfrm>
            <a:off x="1752600" y="2728770"/>
            <a:ext cx="4038600" cy="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5" name="Google Shape;295;p9"/>
          <p:cNvSpPr txBox="1"/>
          <p:nvPr/>
        </p:nvSpPr>
        <p:spPr>
          <a:xfrm>
            <a:off x="2724150" y="4103688"/>
            <a:ext cx="4095993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Um den Augeninnendruck zu senken, muss man also: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--die Kammerwasserbildung verringern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Abfluss verbessern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und/oder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--den episkleralen Venendruck senken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298" name="Google Shape;298;p9"/>
          <p:cNvSpPr/>
          <p:nvPr/>
        </p:nvSpPr>
        <p:spPr>
          <a:xfrm>
            <a:off x="2389600" y="2398726"/>
            <a:ext cx="2888100" cy="533400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9"/>
          <p:cNvSpPr txBox="1"/>
          <p:nvPr/>
        </p:nvSpPr>
        <p:spPr>
          <a:xfrm>
            <a:off x="85066" y="3468659"/>
            <a:ext cx="8973868" cy="523220"/>
          </a:xfrm>
          <a:prstGeom prst="rect">
            <a:avLst/>
          </a:prstGeom>
          <a:solidFill>
            <a:srgbClr val="DCE8E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Werfen wir einen Blick auf den Prozess der Kammerwasserbildung…</a:t>
            </a:r>
            <a:endParaRPr/>
          </a:p>
        </p:txBody>
      </p:sp>
      <p:sp>
        <p:nvSpPr>
          <p:cNvPr id="300" name="Google Shape;300;p9"/>
          <p:cNvSpPr txBox="1"/>
          <p:nvPr/>
        </p:nvSpPr>
        <p:spPr>
          <a:xfrm>
            <a:off x="3299856" y="6504801"/>
            <a:ext cx="25442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 Frage – fahren Sie fort, wenn Sie bereit sind</a:t>
            </a: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p9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90</a:t>
            </a:fld>
            <a:endParaRPr/>
          </a:p>
        </p:txBody>
      </p:sp>
      <p:sp>
        <p:nvSpPr>
          <p:cNvPr id="1544" name="Google Shape;1544;p90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545" name="Google Shape;1545;p90"/>
          <p:cNvSpPr txBox="1"/>
          <p:nvPr/>
        </p:nvSpPr>
        <p:spPr>
          <a:xfrm>
            <a:off x="2902315" y="6018668"/>
            <a:ext cx="33393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Trabekelmaschenwerk (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1"/>
                  </a:ext>
                </a:extLst>
              </a:rPr>
              <a:t>TM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1546" name="Google Shape;1546;p90"/>
          <p:cNvSpPr txBox="1"/>
          <p:nvPr/>
        </p:nvSpPr>
        <p:spPr>
          <a:xfrm>
            <a:off x="990599" y="5191780"/>
            <a:ext cx="71628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Der Schlemm-Kanal (CS) und das Trabekemaschenlwerk (TM) liegen im vorderen Winkelbereich des Skleralsporns (SS).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ziliäre Längsmuskel (CM) setzt an der Rückseite des S</a:t>
            </a:r>
            <a:r>
              <a:rPr lang="en-US" sz="1200">
                <a:solidFill>
                  <a:schemeClr val="dk1"/>
                </a:solidFill>
              </a:rPr>
              <a:t>klerasporns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an. </a:t>
            </a:r>
            <a:endParaRPr/>
          </a:p>
        </p:txBody>
      </p:sp>
      <p:pic>
        <p:nvPicPr>
          <p:cNvPr id="1547" name="Google Shape;1547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0700" y="1428844"/>
            <a:ext cx="5562600" cy="3762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91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91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0000FF"/>
                </a:solidFill>
              </a:rPr>
              <a:t>Das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</a:t>
            </a:r>
            <a:r>
              <a:rPr lang="en-US" sz="1200" dirty="0">
                <a:solidFill>
                  <a:srgbClr val="BFBFBF"/>
                </a:solidFill>
              </a:rPr>
              <a:t>- und </a:t>
            </a:r>
            <a:r>
              <a:rPr lang="en-US" sz="1200" dirty="0" err="1">
                <a:solidFill>
                  <a:srgbClr val="BFBFBF"/>
                </a:solidFill>
              </a:rPr>
              <a:t>obere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Augenvenen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554" name="Google Shape;1554;p91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555" name="Google Shape;1555;p9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6" name="Google Shape;1556;p91"/>
          <p:cNvSpPr txBox="1"/>
          <p:nvPr/>
        </p:nvSpPr>
        <p:spPr>
          <a:xfrm>
            <a:off x="457200" y="2657950"/>
            <a:ext cx="8305800" cy="764400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1200" i="1" dirty="0">
                <a:solidFill>
                  <a:srgbClr val="0000FF"/>
                </a:solidFill>
              </a:rPr>
              <a:t>as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TM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2"/>
                  </a:ext>
                </a:extLst>
              </a:rPr>
              <a:t>Schichten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Wie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lauten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innen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d.h.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Vorderkammer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nächsten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außen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Uvealschicht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Hornhaut-Skleraschicht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Juxtakanalikuläre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Schicht</a:t>
            </a:r>
            <a:endParaRPr dirty="0"/>
          </a:p>
        </p:txBody>
      </p:sp>
      <p:sp>
        <p:nvSpPr>
          <p:cNvPr id="1557" name="Google Shape;1557;p91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92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92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0000FF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</a:t>
            </a:r>
            <a:r>
              <a:rPr lang="en-US" sz="1200" dirty="0">
                <a:solidFill>
                  <a:srgbClr val="BFBFBF"/>
                </a:solidFill>
              </a:rPr>
              <a:t>- und </a:t>
            </a:r>
            <a:r>
              <a:rPr lang="en-US" sz="1200" dirty="0" err="1">
                <a:solidFill>
                  <a:srgbClr val="BFBFBF"/>
                </a:solidFill>
              </a:rPr>
              <a:t>obere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Augenvenen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564" name="Google Shape;1564;p92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565" name="Google Shape;1565;p9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92"/>
          <p:cNvSpPr txBox="1"/>
          <p:nvPr/>
        </p:nvSpPr>
        <p:spPr>
          <a:xfrm>
            <a:off x="457200" y="2657950"/>
            <a:ext cx="8305800" cy="764312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rgbClr val="0000FF"/>
                </a:solidFill>
              </a:rPr>
              <a:t>Das TM </a:t>
            </a:r>
            <a:r>
              <a:rPr lang="en-US" sz="1200" i="1" dirty="0" err="1">
                <a:solidFill>
                  <a:srgbClr val="0000FF"/>
                </a:solidFill>
              </a:rPr>
              <a:t>besteht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aus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drei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72"/>
                  </a:ext>
                </a:extLst>
              </a:rPr>
              <a:t>Schichten</a:t>
            </a:r>
            <a:r>
              <a:rPr lang="en-US" sz="1200" i="1" dirty="0">
                <a:solidFill>
                  <a:srgbClr val="0000FF"/>
                </a:solidFill>
              </a:rPr>
              <a:t>. Wie </a:t>
            </a:r>
            <a:r>
              <a:rPr lang="en-US" sz="1200" i="1" dirty="0" err="1">
                <a:solidFill>
                  <a:srgbClr val="0000FF"/>
                </a:solidFill>
              </a:rPr>
              <a:t>lauten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diese</a:t>
            </a:r>
            <a:r>
              <a:rPr lang="en-US" sz="1200" i="1" dirty="0">
                <a:solidFill>
                  <a:srgbClr val="0000FF"/>
                </a:solidFill>
              </a:rPr>
              <a:t> von </a:t>
            </a:r>
            <a:r>
              <a:rPr lang="en-US" sz="1200" i="1" dirty="0" err="1">
                <a:solidFill>
                  <a:srgbClr val="0000FF"/>
                </a:solidFill>
              </a:rPr>
              <a:t>innen</a:t>
            </a:r>
            <a:r>
              <a:rPr lang="en-US" sz="1200" i="1" dirty="0">
                <a:solidFill>
                  <a:srgbClr val="0000FF"/>
                </a:solidFill>
              </a:rPr>
              <a:t> (</a:t>
            </a:r>
            <a:r>
              <a:rPr lang="en-US" sz="1200" i="1" dirty="0" err="1">
                <a:solidFill>
                  <a:srgbClr val="0000FF"/>
                </a:solidFill>
              </a:rPr>
              <a:t>d.h.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</a:rPr>
              <a:t>Vorderkammer</a:t>
            </a:r>
            <a:r>
              <a:rPr lang="en-US" sz="1200" i="1" dirty="0">
                <a:solidFill>
                  <a:srgbClr val="0000FF"/>
                </a:solidFill>
              </a:rPr>
              <a:t> am </a:t>
            </a:r>
            <a:r>
              <a:rPr lang="en-US" sz="1200" i="1" dirty="0" err="1">
                <a:solidFill>
                  <a:srgbClr val="0000FF"/>
                </a:solidFill>
              </a:rPr>
              <a:t>nächsten</a:t>
            </a:r>
            <a:r>
              <a:rPr lang="en-US" sz="1200" i="1" dirty="0">
                <a:solidFill>
                  <a:srgbClr val="0000FF"/>
                </a:solidFill>
              </a:rPr>
              <a:t>) </a:t>
            </a:r>
            <a:r>
              <a:rPr lang="en-US" sz="1200" i="1" dirty="0" err="1">
                <a:solidFill>
                  <a:srgbClr val="0000FF"/>
                </a:solidFill>
              </a:rPr>
              <a:t>nach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außen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Uvealschicht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Hornhaut-Skleraschicht</a:t>
            </a:r>
            <a:endParaRPr dirty="0"/>
          </a:p>
          <a:p>
            <a:pPr lvl="0"/>
            <a:r>
              <a:rPr lang="en-US" sz="1200" i="1" dirty="0">
                <a:solidFill>
                  <a:srgbClr val="0000FF"/>
                </a:solidFill>
              </a:rPr>
              <a:t>--</a:t>
            </a:r>
            <a:r>
              <a:rPr lang="en-US" sz="1200" i="1" dirty="0" err="1">
                <a:solidFill>
                  <a:srgbClr val="0000FF"/>
                </a:solidFill>
              </a:rPr>
              <a:t>Juxtakanalikuläres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Gewebe</a:t>
            </a:r>
            <a:endParaRPr lang="en-US" sz="1200" dirty="0"/>
          </a:p>
        </p:txBody>
      </p:sp>
      <p:sp>
        <p:nvSpPr>
          <p:cNvPr id="1567" name="Google Shape;1567;p92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p9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93</a:t>
            </a:fld>
            <a:endParaRPr/>
          </a:p>
        </p:txBody>
      </p:sp>
      <p:pic>
        <p:nvPicPr>
          <p:cNvPr id="1573" name="Google Shape;1573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7875" y="1138237"/>
            <a:ext cx="5048250" cy="458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p93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575" name="Google Shape;1575;p93"/>
          <p:cNvSpPr txBox="1"/>
          <p:nvPr/>
        </p:nvSpPr>
        <p:spPr>
          <a:xfrm>
            <a:off x="3902585" y="6018668"/>
            <a:ext cx="133882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TM: Schichten</a:t>
            </a:r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94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94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0000FF"/>
                </a:solidFill>
              </a:rPr>
              <a:t>Das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</a:t>
            </a:r>
            <a:r>
              <a:rPr lang="en-US" sz="1200" dirty="0">
                <a:solidFill>
                  <a:srgbClr val="BFBFBF"/>
                </a:solidFill>
              </a:rPr>
              <a:t>- und </a:t>
            </a:r>
            <a:r>
              <a:rPr lang="en-US" sz="1200" dirty="0" err="1">
                <a:solidFill>
                  <a:srgbClr val="BFBFBF"/>
                </a:solidFill>
              </a:rPr>
              <a:t>obere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Augenvenen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582" name="Google Shape;1582;p94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/>
          </a:p>
        </p:txBody>
      </p:sp>
      <p:sp>
        <p:nvSpPr>
          <p:cNvPr id="1583" name="Google Shape;1583;p9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94"/>
          <p:cNvSpPr txBox="1"/>
          <p:nvPr/>
        </p:nvSpPr>
        <p:spPr>
          <a:xfrm>
            <a:off x="457200" y="2657950"/>
            <a:ext cx="8305800" cy="764400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TMbesteht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Schichten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. Wie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lauten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innen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(d. h. der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Vorderkammer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nächsten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außen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Uveale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chicht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i="1" dirty="0" err="1">
                <a:solidFill>
                  <a:srgbClr val="0000FF"/>
                </a:solidFill>
              </a:rPr>
              <a:t>Korneasklerale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3"/>
                  </a:ext>
                </a:extLst>
              </a:rPr>
              <a:t>Schicht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Juxtakanalikuläres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Gewebe</a:t>
            </a:r>
            <a:endParaRPr dirty="0"/>
          </a:p>
        </p:txBody>
      </p:sp>
      <p:sp>
        <p:nvSpPr>
          <p:cNvPr id="1585" name="Google Shape;1585;p94"/>
          <p:cNvSpPr txBox="1"/>
          <p:nvPr/>
        </p:nvSpPr>
        <p:spPr>
          <a:xfrm>
            <a:off x="3087409" y="3311856"/>
            <a:ext cx="5705400" cy="579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</a:rPr>
              <a:t>drei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Schichten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</a:rPr>
              <a:t>wichtigste</a:t>
            </a:r>
            <a:r>
              <a:rPr lang="en-US" sz="1200" i="1" dirty="0">
                <a:solidFill>
                  <a:srgbClr val="0000FF"/>
                </a:solidFill>
              </a:rPr>
              <a:t> Ort des </a:t>
            </a:r>
            <a:r>
              <a:rPr lang="en-US" sz="1200" i="1" dirty="0" err="1">
                <a:solidFill>
                  <a:srgbClr val="0000FF"/>
                </a:solidFill>
              </a:rPr>
              <a:t>Abflusswiderstands</a:t>
            </a:r>
            <a:r>
              <a:rPr lang="en-US" sz="1200" i="1" dirty="0">
                <a:solidFill>
                  <a:srgbClr val="0000FF"/>
                </a:solidFill>
              </a:rPr>
              <a:t> für das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4"/>
                  </a:ext>
                </a:extLst>
              </a:rPr>
              <a:t>Kammerwasser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juxtakanalikuläre</a:t>
            </a:r>
            <a:r>
              <a:rPr lang="en-US" sz="12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Schicht</a:t>
            </a:r>
            <a:endParaRPr dirty="0"/>
          </a:p>
        </p:txBody>
      </p:sp>
      <p:sp>
        <p:nvSpPr>
          <p:cNvPr id="1586" name="Google Shape;1586;p94"/>
          <p:cNvSpPr/>
          <p:nvPr/>
        </p:nvSpPr>
        <p:spPr>
          <a:xfrm>
            <a:off x="2743200" y="3200400"/>
            <a:ext cx="304800" cy="746133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94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95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95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Welche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wichtigen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Strukturen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passiert</a:t>
            </a:r>
            <a:r>
              <a:rPr lang="en-US" sz="1200" dirty="0">
                <a:solidFill>
                  <a:srgbClr val="BFBFBF"/>
                </a:solidFill>
              </a:rPr>
              <a:t> das </a:t>
            </a:r>
            <a:r>
              <a:rPr lang="en-US" sz="1200" dirty="0" err="1">
                <a:solidFill>
                  <a:srgbClr val="BFBFBF"/>
                </a:solidFill>
              </a:rPr>
              <a:t>Kammerwasser</a:t>
            </a:r>
            <a:r>
              <a:rPr lang="en-US" sz="1200" dirty="0">
                <a:solidFill>
                  <a:srgbClr val="BFBFBF"/>
                </a:solidFill>
              </a:rPr>
              <a:t> auf dem </a:t>
            </a:r>
            <a:r>
              <a:rPr lang="en-US" sz="1200" dirty="0" err="1">
                <a:solidFill>
                  <a:srgbClr val="BFBFBF"/>
                </a:solidFill>
              </a:rPr>
              <a:t>konventionellen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Abflussweg</a:t>
            </a:r>
            <a:r>
              <a:rPr lang="en-US" sz="1200" dirty="0">
                <a:solidFill>
                  <a:srgbClr val="BFBFBF"/>
                </a:solidFill>
              </a:rPr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>
                <a:solidFill>
                  <a:srgbClr val="0000FF"/>
                </a:solidFill>
              </a:rPr>
              <a:t>Das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BFBFB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Episclerale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rgbClr val="BFBFBF"/>
                </a:solidFill>
              </a:rPr>
              <a:t>Vordere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Ziliär</a:t>
            </a:r>
            <a:r>
              <a:rPr lang="en-US" sz="1200" dirty="0">
                <a:solidFill>
                  <a:srgbClr val="BFBFBF"/>
                </a:solidFill>
              </a:rPr>
              <a:t>- und </a:t>
            </a:r>
            <a:r>
              <a:rPr lang="en-US" sz="1200" dirty="0" err="1">
                <a:solidFill>
                  <a:srgbClr val="BFBFBF"/>
                </a:solidFill>
              </a:rPr>
              <a:t>obere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</a:rPr>
              <a:t>Augenvenen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594" name="Google Shape;1594;p95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595" name="Google Shape;1595;p9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95"/>
          <p:cNvSpPr txBox="1"/>
          <p:nvPr/>
        </p:nvSpPr>
        <p:spPr>
          <a:xfrm>
            <a:off x="457200" y="2657950"/>
            <a:ext cx="8305800" cy="764312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TMbesteht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Schichten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. Wie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lauten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innen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(d. h. der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Vorderkammer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nächsten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außen</a:t>
            </a:r>
            <a:r>
              <a:rPr lang="en-US" sz="12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Uvealschicht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Hornhaut-Skleraschicht</a:t>
            </a:r>
            <a:endParaRPr dirty="0"/>
          </a:p>
          <a:p>
            <a:pPr lvl="0"/>
            <a:r>
              <a:rPr lang="en-US" sz="1200" i="1" dirty="0">
                <a:solidFill>
                  <a:srgbClr val="0000FF"/>
                </a:solidFill>
              </a:rPr>
              <a:t>--</a:t>
            </a:r>
            <a:r>
              <a:rPr lang="en-US" sz="1200" i="1" dirty="0" err="1">
                <a:solidFill>
                  <a:srgbClr val="0000FF"/>
                </a:solidFill>
              </a:rPr>
              <a:t>Juxtakanalikuläres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Gewebe</a:t>
            </a:r>
            <a:endParaRPr lang="en-US" sz="1200" dirty="0"/>
          </a:p>
        </p:txBody>
      </p:sp>
      <p:sp>
        <p:nvSpPr>
          <p:cNvPr id="1597" name="Google Shape;1597;p95"/>
          <p:cNvSpPr txBox="1"/>
          <p:nvPr/>
        </p:nvSpPr>
        <p:spPr>
          <a:xfrm>
            <a:off x="3087409" y="3311856"/>
            <a:ext cx="5705400" cy="579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</a:rPr>
              <a:t>drei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Schichten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</a:rPr>
              <a:t>wichtigste</a:t>
            </a:r>
            <a:r>
              <a:rPr lang="en-US" sz="1200" i="1" dirty="0">
                <a:solidFill>
                  <a:srgbClr val="0000FF"/>
                </a:solidFill>
              </a:rPr>
              <a:t> Ort des </a:t>
            </a:r>
            <a:r>
              <a:rPr lang="en-US" sz="1200" i="1" dirty="0" err="1">
                <a:solidFill>
                  <a:srgbClr val="0000FF"/>
                </a:solidFill>
              </a:rPr>
              <a:t>Abflusswiderstands</a:t>
            </a:r>
            <a:r>
              <a:rPr lang="en-US" sz="1200" i="1" dirty="0">
                <a:solidFill>
                  <a:srgbClr val="0000FF"/>
                </a:solidFill>
              </a:rPr>
              <a:t> für das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74"/>
                  </a:ext>
                </a:extLst>
              </a:rPr>
              <a:t>Kammerwasser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1200" dirty="0">
                <a:solidFill>
                  <a:srgbClr val="0000FF"/>
                </a:solidFill>
              </a:rPr>
              <a:t>as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juxtakanalikuläre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5"/>
                  </a:ext>
                </a:extLst>
              </a:rPr>
              <a:t>Gewebe</a:t>
            </a:r>
            <a:endParaRPr dirty="0"/>
          </a:p>
        </p:txBody>
      </p:sp>
      <p:sp>
        <p:nvSpPr>
          <p:cNvPr id="1598" name="Google Shape;1598;p95"/>
          <p:cNvSpPr/>
          <p:nvPr/>
        </p:nvSpPr>
        <p:spPr>
          <a:xfrm>
            <a:off x="2743200" y="3200400"/>
            <a:ext cx="304800" cy="746133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95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4" name="Google Shape;1604;p96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96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passiert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auf dem </a:t>
            </a:r>
            <a:r>
              <a:rPr lang="en-US" sz="1200" dirty="0" err="1"/>
              <a:t>konventionellen</a:t>
            </a:r>
            <a:r>
              <a:rPr lang="en-US" sz="1200" dirty="0"/>
              <a:t> </a:t>
            </a:r>
            <a:r>
              <a:rPr lang="en-US" sz="1200" dirty="0" err="1"/>
              <a:t>Abflussweg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Das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Episclerale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Vordere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Ziliär</a:t>
            </a:r>
            <a:r>
              <a:rPr lang="en-US" sz="1200" dirty="0">
                <a:solidFill>
                  <a:schemeClr val="lt1"/>
                </a:solidFill>
              </a:rPr>
              <a:t>- und </a:t>
            </a:r>
            <a:r>
              <a:rPr lang="en-US" sz="1200" dirty="0" err="1">
                <a:solidFill>
                  <a:schemeClr val="lt1"/>
                </a:solidFill>
              </a:rPr>
              <a:t>obere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Augenvenen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606" name="Google Shape;1606;p96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607" name="Google Shape;1607;p9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96"/>
          <p:cNvSpPr txBox="1"/>
          <p:nvPr/>
        </p:nvSpPr>
        <p:spPr>
          <a:xfrm>
            <a:off x="1415599" y="2667000"/>
            <a:ext cx="24240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Nächste Struktur – eine Art Raum</a:t>
            </a:r>
            <a:endParaRPr/>
          </a:p>
        </p:txBody>
      </p:sp>
      <p:sp>
        <p:nvSpPr>
          <p:cNvPr id="1609" name="Google Shape;1609;p96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p97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5" name="Google Shape;1615;p97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passiert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auf dem </a:t>
            </a:r>
            <a:r>
              <a:rPr lang="en-US" sz="1200" dirty="0" err="1"/>
              <a:t>konventionellen</a:t>
            </a:r>
            <a:r>
              <a:rPr lang="en-US" sz="1200" dirty="0"/>
              <a:t> </a:t>
            </a:r>
            <a:r>
              <a:rPr lang="en-US" sz="1200" dirty="0" err="1"/>
              <a:t>Abflussweg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Die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Episclerale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Vordere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Ziliär</a:t>
            </a:r>
            <a:r>
              <a:rPr lang="en-US" sz="1200" dirty="0">
                <a:solidFill>
                  <a:schemeClr val="lt1"/>
                </a:solidFill>
              </a:rPr>
              <a:t>- und </a:t>
            </a:r>
            <a:r>
              <a:rPr lang="en-US" sz="1200" dirty="0" err="1">
                <a:solidFill>
                  <a:schemeClr val="lt1"/>
                </a:solidFill>
              </a:rPr>
              <a:t>obere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Augenvenen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616" name="Google Shape;1616;p97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617" name="Google Shape;1617;p9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8" name="Google Shape;1618;p97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9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98</a:t>
            </a:fld>
            <a:endParaRPr/>
          </a:p>
        </p:txBody>
      </p:sp>
      <p:sp>
        <p:nvSpPr>
          <p:cNvPr id="1624" name="Google Shape;1624;p98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  <p:sp>
        <p:nvSpPr>
          <p:cNvPr id="1625" name="Google Shape;1625;p98"/>
          <p:cNvSpPr txBox="1"/>
          <p:nvPr/>
        </p:nvSpPr>
        <p:spPr>
          <a:xfrm>
            <a:off x="3609724" y="6018668"/>
            <a:ext cx="1924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Schlemm-Kanal</a:t>
            </a:r>
            <a:endParaRPr/>
          </a:p>
        </p:txBody>
      </p:sp>
      <p:pic>
        <p:nvPicPr>
          <p:cNvPr id="1626" name="Google Shape;1626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1084" y="1520360"/>
            <a:ext cx="6321829" cy="381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99"/>
          <p:cNvSpPr/>
          <p:nvPr/>
        </p:nvSpPr>
        <p:spPr>
          <a:xfrm>
            <a:off x="7772400" y="1295400"/>
            <a:ext cx="11430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99"/>
          <p:cNvSpPr txBox="1">
            <a:spLocks noGrp="1"/>
          </p:cNvSpPr>
          <p:nvPr>
            <p:ph type="body" idx="1"/>
          </p:nvPr>
        </p:nvSpPr>
        <p:spPr>
          <a:xfrm>
            <a:off x="457200" y="731838"/>
            <a:ext cx="8458200" cy="612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40"/>
              <a:buChar char="●"/>
            </a:pPr>
            <a:r>
              <a:rPr lang="en-US" sz="1200" b="1" dirty="0"/>
              <a:t>Apropos </a:t>
            </a:r>
            <a:r>
              <a:rPr lang="en-US" sz="1200" b="1" dirty="0" err="1"/>
              <a:t>Kammerwasserabfluss</a:t>
            </a:r>
            <a:r>
              <a:rPr lang="en-US" sz="1200" b="1" dirty="0"/>
              <a:t>…</a:t>
            </a:r>
            <a:endParaRPr dirty="0"/>
          </a:p>
          <a:p>
            <a:pPr marL="692150" lvl="1" indent="-347663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/>
              <a:t>Welche</a:t>
            </a:r>
            <a:r>
              <a:rPr lang="en-US" sz="1200" dirty="0"/>
              <a:t> </a:t>
            </a:r>
            <a:r>
              <a:rPr lang="en-US" sz="1200" dirty="0" err="1"/>
              <a:t>wichtigen</a:t>
            </a:r>
            <a:r>
              <a:rPr lang="en-US" sz="1200" dirty="0"/>
              <a:t> </a:t>
            </a:r>
            <a:r>
              <a:rPr lang="en-US" sz="1200" dirty="0" err="1"/>
              <a:t>Strukturen</a:t>
            </a:r>
            <a:r>
              <a:rPr lang="en-US" sz="1200" dirty="0"/>
              <a:t> </a:t>
            </a:r>
            <a:r>
              <a:rPr lang="en-US" sz="1200" dirty="0" err="1"/>
              <a:t>passiert</a:t>
            </a:r>
            <a:r>
              <a:rPr lang="en-US" sz="1200" dirty="0"/>
              <a:t> das </a:t>
            </a:r>
            <a:r>
              <a:rPr lang="en-US" sz="1200" dirty="0" err="1"/>
              <a:t>Kammerwasser</a:t>
            </a:r>
            <a:r>
              <a:rPr lang="en-US" sz="1200" dirty="0"/>
              <a:t> auf dem </a:t>
            </a:r>
            <a:r>
              <a:rPr lang="en-US" sz="1200" dirty="0" err="1"/>
              <a:t>konventionellen</a:t>
            </a:r>
            <a:r>
              <a:rPr lang="en-US" sz="1200" dirty="0"/>
              <a:t> </a:t>
            </a:r>
            <a:r>
              <a:rPr lang="en-US" sz="1200" dirty="0" err="1"/>
              <a:t>Abflussweg</a:t>
            </a:r>
            <a:r>
              <a:rPr lang="en-US" sz="1200" dirty="0"/>
              <a:t>? 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Das TM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rgbClr val="0000FF"/>
                </a:solidFill>
              </a:rPr>
              <a:t>Schlemm-Kanal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Episclerale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 err="1">
                <a:solidFill>
                  <a:schemeClr val="lt1"/>
                </a:solidFill>
              </a:rPr>
              <a:t>Vordere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Ziliär</a:t>
            </a:r>
            <a:r>
              <a:rPr lang="en-US" sz="1200" dirty="0">
                <a:solidFill>
                  <a:schemeClr val="lt1"/>
                </a:solidFill>
              </a:rPr>
              <a:t>- und </a:t>
            </a:r>
            <a:r>
              <a:rPr lang="en-US" sz="1200" dirty="0" err="1">
                <a:solidFill>
                  <a:schemeClr val="lt1"/>
                </a:solidFill>
              </a:rPr>
              <a:t>obere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dirty="0" err="1">
                <a:solidFill>
                  <a:schemeClr val="lt1"/>
                </a:solidFill>
              </a:rPr>
              <a:t>Augenvenen</a:t>
            </a:r>
            <a:endParaRPr dirty="0"/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SzPts val="840"/>
              <a:buChar char="●"/>
            </a:pPr>
            <a:r>
              <a:rPr lang="en-US" sz="1200" dirty="0">
                <a:solidFill>
                  <a:schemeClr val="lt1"/>
                </a:solidFill>
              </a:rPr>
              <a:t>Sinus </a:t>
            </a:r>
            <a:r>
              <a:rPr lang="en-US" sz="1200" dirty="0" err="1">
                <a:solidFill>
                  <a:schemeClr val="lt1"/>
                </a:solidFill>
              </a:rPr>
              <a:t>cavernosus</a:t>
            </a:r>
            <a:endParaRPr dirty="0"/>
          </a:p>
        </p:txBody>
      </p:sp>
      <p:sp>
        <p:nvSpPr>
          <p:cNvPr id="1633" name="Google Shape;1633;p99"/>
          <p:cNvSpPr/>
          <p:nvPr/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</a:pPr>
            <a:r>
              <a:rPr lang="en-US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Fragen und Antworten</a:t>
            </a:r>
            <a:endParaRPr/>
          </a:p>
        </p:txBody>
      </p:sp>
      <p:sp>
        <p:nvSpPr>
          <p:cNvPr id="1634" name="Google Shape;1634;p9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99"/>
          <p:cNvSpPr txBox="1"/>
          <p:nvPr/>
        </p:nvSpPr>
        <p:spPr>
          <a:xfrm>
            <a:off x="1415599" y="3075801"/>
            <a:ext cx="19431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Weiter – Gefäßstrukturen</a:t>
            </a:r>
            <a:endParaRPr/>
          </a:p>
        </p:txBody>
      </p:sp>
      <p:sp>
        <p:nvSpPr>
          <p:cNvPr id="1636" name="Google Shape;1636;p99"/>
          <p:cNvSpPr txBox="1"/>
          <p:nvPr/>
        </p:nvSpPr>
        <p:spPr>
          <a:xfrm>
            <a:off x="2997690" y="254555"/>
            <a:ext cx="3148619" cy="400110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Goldmann-Gleichung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13069</Words>
  <Application>Microsoft Macintosh PowerPoint</Application>
  <PresentationFormat>On-screen Show (4:3)</PresentationFormat>
  <Paragraphs>1955</Paragraphs>
  <Slides>141</Slides>
  <Notes>141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141</vt:i4>
      </vt:variant>
    </vt:vector>
  </HeadingPairs>
  <TitlesOfParts>
    <vt:vector size="145" baseType="lpstr">
      <vt:lpstr>Arial</vt:lpstr>
      <vt:lpstr>Calibri</vt:lpstr>
      <vt:lpstr>Noto Sans Symbols</vt:lpstr>
      <vt:lpstr>Network</vt:lpstr>
      <vt:lpstr>Q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Steven Flynn</dc:creator>
  <cp:lastModifiedBy>Assaf Abdelrahman</cp:lastModifiedBy>
  <cp:revision>5</cp:revision>
  <dcterms:created xsi:type="dcterms:W3CDTF">2008-09-11T17:23:48Z</dcterms:created>
  <dcterms:modified xsi:type="dcterms:W3CDTF">2026-08-12T21:53:59Z</dcterms:modified>
</cp:coreProperties>
</file>